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9"/>
  </p:notesMasterIdLst>
  <p:handoutMasterIdLst>
    <p:handoutMasterId r:id="rId60"/>
  </p:handoutMasterIdLst>
  <p:sldIdLst>
    <p:sldId id="403" r:id="rId3"/>
    <p:sldId id="346" r:id="rId4"/>
    <p:sldId id="348" r:id="rId5"/>
    <p:sldId id="34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6" r:id="rId22"/>
    <p:sldId id="367" r:id="rId23"/>
    <p:sldId id="368" r:id="rId24"/>
    <p:sldId id="369" r:id="rId25"/>
    <p:sldId id="370"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87" r:id="rId43"/>
    <p:sldId id="388" r:id="rId44"/>
    <p:sldId id="389"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6F6F6"/>
    <a:srgbClr val="B79BCD"/>
    <a:srgbClr val="BEA6D1"/>
    <a:srgbClr val="DFD6E6"/>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1" autoAdjust="0"/>
    <p:restoredTop sz="83646" autoAdjust="0"/>
  </p:normalViewPr>
  <p:slideViewPr>
    <p:cSldViewPr snapToGrid="0" showGuides="1">
      <p:cViewPr varScale="1">
        <p:scale>
          <a:sx n="91" d="100"/>
          <a:sy n="91" d="100"/>
        </p:scale>
        <p:origin x="120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2023/12/4</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layground.tensorflow.org/#activation=relu&amp;batchSize=10&amp;dataset=circle&amp;regDataset=reg-plane&amp;learningRate=0.03&amp;regularizationRate=0&amp;noise=0&amp;networkShape=4,4&amp;seed=0.83154&amp;showTestData=false&amp;discretize=false&amp;percTrainData=50&amp;x=true&amp;y=true&amp;xTimesY=false&amp;xSquared=false&amp;ySquared=false&amp;cosX=false&amp;sinX=false&amp;cosY=false&amp;sinY=false&amp;collectStats=false&amp;problem=classification&amp;initZero=false&amp;hideText=false</a:t>
            </a:r>
          </a:p>
          <a:p>
            <a:endParaRPr lang="en-US" altLang="zh-CN" dirty="0"/>
          </a:p>
          <a:p>
            <a:endParaRPr lang="en-US" altLang="zh-CN" dirty="0"/>
          </a:p>
          <a:p>
            <a:r>
              <a:rPr lang="en-US" altLang="zh-CN" dirty="0" err="1"/>
              <a:t>圆形数据</a:t>
            </a:r>
            <a:r>
              <a:rPr lang="en-US" altLang="zh-CN" dirty="0"/>
              <a:t>--》sigmoid </a:t>
            </a:r>
            <a:r>
              <a:rPr lang="zh-CN" altLang="en-US" dirty="0"/>
              <a:t>与</a:t>
            </a:r>
            <a:r>
              <a:rPr lang="en-US" altLang="zh-CN" dirty="0" err="1"/>
              <a:t>ReLU</a:t>
            </a:r>
            <a:r>
              <a:rPr lang="zh-CN" altLang="en-US" dirty="0"/>
              <a:t>速度的对比，梯度消失问题的比较</a:t>
            </a:r>
            <a:r>
              <a:rPr lang="en-US" altLang="zh-CN" dirty="0"/>
              <a:t>【4</a:t>
            </a:r>
            <a:r>
              <a:rPr lang="zh-CN" altLang="en-US" dirty="0"/>
              <a:t>，</a:t>
            </a:r>
            <a:r>
              <a:rPr lang="en-US" altLang="zh-CN" dirty="0"/>
              <a:t>4</a:t>
            </a:r>
            <a:r>
              <a:rPr lang="zh-CN" altLang="en-US" dirty="0"/>
              <a:t>，</a:t>
            </a:r>
            <a:r>
              <a:rPr lang="en-US" altLang="zh-CN" dirty="0"/>
              <a:t>4】</a:t>
            </a:r>
            <a:r>
              <a:rPr lang="zh-CN" altLang="en-US" dirty="0"/>
              <a:t>出现梯度消失的情况 </a:t>
            </a:r>
            <a:r>
              <a:rPr lang="en-US" altLang="zh-CN" dirty="0"/>
              <a:t>【4</a:t>
            </a:r>
            <a:r>
              <a:rPr lang="zh-CN" altLang="en-US" dirty="0"/>
              <a:t>，</a:t>
            </a:r>
            <a:r>
              <a:rPr lang="en-US" altLang="zh-CN" dirty="0"/>
              <a:t>4】</a:t>
            </a:r>
            <a:r>
              <a:rPr lang="zh-CN" altLang="en-US" dirty="0"/>
              <a:t>可求解出结果</a:t>
            </a:r>
            <a:endParaRPr lang="en-CN"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405449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75316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52</a:t>
            </a:fld>
            <a:endParaRPr lang="zh-CN" altLang="en-US"/>
          </a:p>
        </p:txBody>
      </p:sp>
    </p:spTree>
    <p:extLst>
      <p:ext uri="{BB962C8B-B14F-4D97-AF65-F5344CB8AC3E}">
        <p14:creationId xmlns:p14="http://schemas.microsoft.com/office/powerpoint/2010/main" val="141637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R="50800" lvl="0" rtl="0" fontAlgn="auto">
              <a:lnSpc>
                <a:spcPct val="150000"/>
              </a:lnSpc>
              <a:spcBef>
                <a:spcPts val="0"/>
              </a:spcBef>
              <a:spcAft>
                <a:spcPts val="0"/>
              </a:spcAft>
              <a:buFont typeface="Wingdings" pitchFamily="2" charset="2"/>
              <a:buChar char="q"/>
            </a:pPr>
            <a:r>
              <a:rPr lang="zh-CN" altLang="en-US" sz="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数据量少，但数据相似度非常高</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en-US" altLang="zh-CN"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这种情况下，一般修改</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最后几层或最终的</a:t>
            </a:r>
            <a:r>
              <a:rPr lang="en-US" altLang="zh-CN" sz="12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softmax</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图层</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的输出类别。</a:t>
            </a:r>
          </a:p>
          <a:p>
            <a:pPr marR="50800" lvl="0" rtl="0" fontAlgn="auto">
              <a:lnSpc>
                <a:spcPct val="150000"/>
              </a:lnSpc>
              <a:spcBef>
                <a:spcPts val="0"/>
              </a:spcBef>
              <a:spcAft>
                <a:spcPts val="0"/>
              </a:spcAft>
              <a:buFont typeface="Wingdings" pitchFamily="2" charset="2"/>
              <a:buChar char="q"/>
            </a:pPr>
            <a:r>
              <a:rPr lang="zh-CN" altLang="en-US" sz="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数据量少，数据相似度低</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en-US" altLang="zh-CN"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在这种情况下，我们可以</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冻结预训练模型的初始层（比如</a:t>
            </a:r>
            <a:r>
              <a:rPr lang="en-US" altLang="zh-CN"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k</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层），并再次训练剩余的（</a:t>
            </a:r>
            <a:r>
              <a:rPr lang="en-US" altLang="zh-CN"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n-k</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）层</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。由于新数据集的相似度较低，因此根据新数据集对较高层进行重新训练具有重要意义。</a:t>
            </a:r>
          </a:p>
          <a:p>
            <a:pPr marR="50800" lvl="0" rtl="0" fontAlgn="auto">
              <a:lnSpc>
                <a:spcPct val="150000"/>
              </a:lnSpc>
              <a:spcBef>
                <a:spcPts val="0"/>
              </a:spcBef>
              <a:spcAft>
                <a:spcPts val="0"/>
              </a:spcAft>
              <a:buFont typeface="Wingdings" pitchFamily="2" charset="2"/>
              <a:buChar char="q"/>
            </a:pPr>
            <a:r>
              <a:rPr lang="zh-CN" altLang="en-US" sz="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数据量大，数据相似度低</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en-US" altLang="zh-CN"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在这种情况下，由于我们有一个大的数据集，我们的神经网络训练将会很有效。但是，由于我们的数据与用于训练我们的预训练模型的数据相比有很大不同。使用预训练模型进行的预测不会有效。因此，最好根据你的数据</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从头开始训练神经网络（</a:t>
            </a:r>
            <a:r>
              <a:rPr lang="en-US" altLang="zh-CN"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Training from </a:t>
            </a:r>
            <a:r>
              <a:rPr lang="en-US" altLang="zh-CN" sz="12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scatch</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a:t>
            </a:r>
          </a:p>
          <a:p>
            <a:pPr marR="50800" lvl="0" rtl="0" fontAlgn="auto">
              <a:lnSpc>
                <a:spcPct val="150000"/>
              </a:lnSpc>
              <a:spcBef>
                <a:spcPts val="0"/>
              </a:spcBef>
              <a:spcAft>
                <a:spcPts val="0"/>
              </a:spcAft>
              <a:buFont typeface="Wingdings" pitchFamily="2" charset="2"/>
              <a:buChar char="q"/>
            </a:pPr>
            <a:r>
              <a:rPr lang="zh-CN" altLang="en-US" sz="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数据量大，数据相似度高</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en-US" altLang="zh-CN"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 </a:t>
            </a:r>
            <a:r>
              <a:rPr lang="zh-CN" altLang="en-US" sz="1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是理想情况。在此预训练模型应该是最有效的。使用模型的最好方法是保留模型的体系结构和模型的初始权重。然后，我们可以</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使用在预先训练的模型中的权重来重新训练该模型。</a:t>
            </a:r>
          </a:p>
          <a:p>
            <a:pPr marL="0" lvl="0" indent="0" rtl="0">
              <a:lnSpc>
                <a:spcPct val="100000"/>
              </a:lnSpc>
              <a:spcBef>
                <a:spcPts val="0"/>
              </a:spcBef>
              <a:spcAft>
                <a:spcPts val="0"/>
              </a:spcAft>
              <a:buNone/>
            </a:pPr>
            <a:endParaRPr lang="zh-CN" altLang="en-US" sz="1200" dirty="0">
              <a:solidFill>
                <a:schemeClr val="accent1"/>
              </a:solidFill>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54</a:t>
            </a:fld>
            <a:endParaRPr lang="zh-CN" altLang="en-US"/>
          </a:p>
        </p:txBody>
      </p:sp>
    </p:spTree>
    <p:extLst>
      <p:ext uri="{BB962C8B-B14F-4D97-AF65-F5344CB8AC3E}">
        <p14:creationId xmlns:p14="http://schemas.microsoft.com/office/powerpoint/2010/main" val="263438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13078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过拟合产生的原因：</a:t>
            </a:r>
            <a:r>
              <a:rPr lang="zh-CN" altLang="en-US" sz="1200" spc="-10" dirty="0">
                <a:latin typeface="+mn-ea"/>
              </a:rPr>
              <a:t>数据集规模不够；模型太复杂，参数过多；样本里面的噪声数据干扰过大；训练集和测试集特征分布不一样</a:t>
            </a:r>
            <a:endParaRPr lang="en-US" altLang="zh-CN" sz="1200" spc="-10" dirty="0">
              <a:latin typeface="+mn-ea"/>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0008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224009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）取平均的作用：</a:t>
            </a:r>
            <a:r>
              <a:rPr lang="zh-CN" altLang="en-US" sz="1200" b="0" i="0" kern="1200" dirty="0">
                <a:solidFill>
                  <a:schemeClr val="tx1"/>
                </a:solidFill>
                <a:effectLst/>
                <a:latin typeface="+mn-lt"/>
                <a:ea typeface="+mn-ea"/>
                <a:cs typeface="+mn-cs"/>
              </a:rPr>
              <a:t> 先回到标准的模型即没有</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我们用相同的训练数据去训练</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个不同的神经网络，一般会得到</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个不同的结果，此时我们可以采用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个结果取均值”或者“多数取胜的投票策略”去决定最终结果。例如</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个网络判断结果为数字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那么很有可能真正的结果就是数字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，其它两个网络给出了错误结果。这种“综合起来取平均”的策略通常可以有效防止过拟合问题。因为不同的网络可能产生不同的过拟合，取平均则有可能让一些“相反的”拟合互相抵消。</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掉不同的隐藏神经元就类似在训练不同的网络，随机删掉一半隐藏神经元导致网络结构已经不同，整个</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过程就相当于对很多个不同的神经网络取平均。而不同的网络产生不同的过拟合，一些互为“反向”的拟合相互抵消就可以达到整体上减少过拟合。</a:t>
            </a:r>
            <a:endParaRPr lang="en-CN"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372684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70102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65567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182545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127460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035979"/>
      </p:ext>
    </p:extLst>
  </p:cSld>
  <p:clrMapOvr>
    <a:masterClrMapping/>
  </p:clrMapOvr>
  <mc:AlternateContent xmlns:mc="http://schemas.openxmlformats.org/markup-compatibility/2006" xmlns:p14="http://schemas.microsoft.com/office/powerpoint/2010/main">
    <mc:Choice Requires="p14">
      <p:transition spd="slow" advClick="0" advTm="2000">
        <p14:gallery dir="l"/>
      </p:transition>
    </mc:Choice>
    <mc:Fallback xmlns="">
      <p:transition spd="slow" advClick="0" advTm="2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file:///C:\Users\kiwi\AppData\Local\Temp\wps\INetCache\45b1edffbea3136184fe6110a0bc3e45" TargetMode="Externa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file:///C:\Users\kiwi\AppData\Local\Temp\wps\INetCache\45b1edffbea3136184fe6110a0bc3e45"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1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00.png"/><Relationship Id="rId1" Type="http://schemas.openxmlformats.org/officeDocument/2006/relationships/slideLayout" Target="../slideLayouts/slideLayout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521.pn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9.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3.png"/><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130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1.bin"/><Relationship Id="rId1" Type="http://schemas.openxmlformats.org/officeDocument/2006/relationships/slideLayout" Target="../slideLayouts/slideLayout9.xml"/><Relationship Id="rId6" Type="http://schemas.openxmlformats.org/officeDocument/2006/relationships/oleObject" Target="../embeddings/oleObject3.bin"/><Relationship Id="rId5" Type="http://schemas.openxmlformats.org/officeDocument/2006/relationships/image" Target="../media/image94.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21" Type="http://schemas.openxmlformats.org/officeDocument/2006/relationships/image" Target="../media/image951.png"/><Relationship Id="rId20" Type="http://schemas.openxmlformats.org/officeDocument/2006/relationships/image" Target="../media/image941.png"/><Relationship Id="rId1" Type="http://schemas.openxmlformats.org/officeDocument/2006/relationships/slideLayout" Target="../slideLayouts/slideLayout9.xml"/><Relationship Id="rId23" Type="http://schemas.openxmlformats.org/officeDocument/2006/relationships/image" Target="../media/image1240.png"/><Relationship Id="rId19" Type="http://schemas.openxmlformats.org/officeDocument/2006/relationships/image" Target="../media/image9310.png"/><Relationship Id="rId22" Type="http://schemas.openxmlformats.org/officeDocument/2006/relationships/image" Target="../media/image961.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93.wmf"/><Relationship Id="rId21" Type="http://schemas.openxmlformats.org/officeDocument/2006/relationships/image" Target="../media/image951.png"/><Relationship Id="rId7" Type="http://schemas.openxmlformats.org/officeDocument/2006/relationships/image" Target="../media/image97.wmf"/><Relationship Id="rId2" Type="http://schemas.openxmlformats.org/officeDocument/2006/relationships/oleObject" Target="../embeddings/oleObject4.bin"/><Relationship Id="rId20" Type="http://schemas.openxmlformats.org/officeDocument/2006/relationships/image" Target="../media/image941.png"/><Relationship Id="rId1" Type="http://schemas.openxmlformats.org/officeDocument/2006/relationships/slideLayout" Target="../slideLayouts/slideLayout9.xml"/><Relationship Id="rId6" Type="http://schemas.openxmlformats.org/officeDocument/2006/relationships/oleObject" Target="../embeddings/oleObject6.bin"/><Relationship Id="rId5" Type="http://schemas.openxmlformats.org/officeDocument/2006/relationships/image" Target="../media/image94.wmf"/><Relationship Id="rId19" Type="http://schemas.openxmlformats.org/officeDocument/2006/relationships/image" Target="../media/image9310.png"/><Relationship Id="rId4" Type="http://schemas.openxmlformats.org/officeDocument/2006/relationships/oleObject" Target="../embeddings/oleObject5.bin"/><Relationship Id="rId9" Type="http://schemas.openxmlformats.org/officeDocument/2006/relationships/image" Target="../media/image98.wmf"/><Relationship Id="rId22" Type="http://schemas.openxmlformats.org/officeDocument/2006/relationships/image" Target="../media/image961.png"/></Relationships>
</file>

<file path=ppt/slides/_rels/slide45.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8.bin"/><Relationship Id="rId21" Type="http://schemas.openxmlformats.org/officeDocument/2006/relationships/image" Target="../media/image951.png"/><Relationship Id="rId7" Type="http://schemas.openxmlformats.org/officeDocument/2006/relationships/oleObject" Target="../embeddings/oleObject10.bin"/><Relationship Id="rId2" Type="http://schemas.openxmlformats.org/officeDocument/2006/relationships/notesSlide" Target="../notesSlides/notesSlide10.xml"/><Relationship Id="rId20" Type="http://schemas.openxmlformats.org/officeDocument/2006/relationships/image" Target="../media/image941.png"/><Relationship Id="rId1" Type="http://schemas.openxmlformats.org/officeDocument/2006/relationships/slideLayout" Target="../slideLayouts/slideLayout9.xml"/><Relationship Id="rId6" Type="http://schemas.openxmlformats.org/officeDocument/2006/relationships/image" Target="../media/image94.wmf"/><Relationship Id="rId5" Type="http://schemas.openxmlformats.org/officeDocument/2006/relationships/oleObject" Target="../embeddings/oleObject9.bin"/><Relationship Id="rId10" Type="http://schemas.openxmlformats.org/officeDocument/2006/relationships/image" Target="../media/image98.wmf"/><Relationship Id="rId19" Type="http://schemas.openxmlformats.org/officeDocument/2006/relationships/image" Target="../media/image9310.png"/><Relationship Id="rId4" Type="http://schemas.openxmlformats.org/officeDocument/2006/relationships/image" Target="../media/image93.wmf"/><Relationship Id="rId9" Type="http://schemas.openxmlformats.org/officeDocument/2006/relationships/oleObject" Target="../embeddings/oleObject11.bin"/><Relationship Id="rId22" Type="http://schemas.openxmlformats.org/officeDocument/2006/relationships/image" Target="../media/image961.png"/></Relationships>
</file>

<file path=ppt/slides/_rels/slide46.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0.png"/><Relationship Id="rId20" Type="http://schemas.openxmlformats.org/officeDocument/2006/relationships/image" Target="../media/image941.png"/><Relationship Id="rId1" Type="http://schemas.openxmlformats.org/officeDocument/2006/relationships/slideLayout" Target="../slideLayouts/slideLayout9.xml"/><Relationship Id="rId24" Type="http://schemas.openxmlformats.org/officeDocument/2006/relationships/image" Target="../media/image540.png"/><Relationship Id="rId23" Type="http://schemas.openxmlformats.org/officeDocument/2006/relationships/image" Target="../media/image530.png"/><Relationship Id="rId19" Type="http://schemas.openxmlformats.org/officeDocument/2006/relationships/image" Target="../media/image9310.png"/><Relationship Id="rId22" Type="http://schemas.openxmlformats.org/officeDocument/2006/relationships/image" Target="../media/image520.png"/></Relationships>
</file>

<file path=ppt/slides/_rels/slide47.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700.png"/><Relationship Id="rId18" Type="http://schemas.openxmlformats.org/officeDocument/2006/relationships/image" Target="../media/image710.png"/><Relationship Id="rId3" Type="http://schemas.openxmlformats.org/officeDocument/2006/relationships/oleObject" Target="../embeddings/oleObject12.bin"/><Relationship Id="rId12" Type="http://schemas.openxmlformats.org/officeDocument/2006/relationships/image" Target="../media/image690.png"/><Relationship Id="rId17" Type="http://schemas.openxmlformats.org/officeDocument/2006/relationships/image" Target="../media/image1520.png"/><Relationship Id="rId2" Type="http://schemas.openxmlformats.org/officeDocument/2006/relationships/notesSlide" Target="../notesSlides/notesSlide11.xml"/><Relationship Id="rId16" Type="http://schemas.openxmlformats.org/officeDocument/2006/relationships/image" Target="../media/image1510.png"/><Relationship Id="rId1" Type="http://schemas.openxmlformats.org/officeDocument/2006/relationships/slideLayout" Target="../slideLayouts/slideLayout9.xml"/><Relationship Id="rId6" Type="http://schemas.openxmlformats.org/officeDocument/2006/relationships/image" Target="../media/image94.wmf"/><Relationship Id="rId11" Type="http://schemas.openxmlformats.org/officeDocument/2006/relationships/image" Target="../media/image1460.png"/><Relationship Id="rId5" Type="http://schemas.openxmlformats.org/officeDocument/2006/relationships/oleObject" Target="../embeddings/oleObject13.bin"/><Relationship Id="rId15" Type="http://schemas.openxmlformats.org/officeDocument/2006/relationships/image" Target="../media/image1500.png"/><Relationship Id="rId10" Type="http://schemas.openxmlformats.org/officeDocument/2006/relationships/image" Target="../media/image1450.png"/><Relationship Id="rId19" Type="http://schemas.openxmlformats.org/officeDocument/2006/relationships/image" Target="../media/image720.png"/><Relationship Id="rId4" Type="http://schemas.openxmlformats.org/officeDocument/2006/relationships/image" Target="../media/image93.wmf"/><Relationship Id="rId9" Type="http://schemas.openxmlformats.org/officeDocument/2006/relationships/image" Target="../media/image1430.png"/><Relationship Id="rId14" Type="http://schemas.openxmlformats.org/officeDocument/2006/relationships/image" Target="../media/image14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file:///C:\Users\kiwi\AppData\Local\Temp\wps\INetCache\45b1edffbea3136184fe6110a0bc3e45"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p:txBody>
          <a:bodyPr/>
          <a:lstStyle/>
          <a:p>
            <a:fld id="{AF69888C-E133-43D9-A638-B5C95925B91C}" type="slidenum">
              <a:rPr lang="zh-CN" altLang="en-US" smtClean="0"/>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088694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文本框 3">
            <a:extLst>
              <a:ext uri="{FF2B5EF4-FFF2-40B4-BE49-F238E27FC236}">
                <a16:creationId xmlns:a16="http://schemas.microsoft.com/office/drawing/2014/main" id="{BC43F16E-9A44-24B2-E1FA-CB7E19F320BE}"/>
              </a:ext>
            </a:extLst>
          </p:cNvPr>
          <p:cNvSpPr txBox="1"/>
          <p:nvPr/>
        </p:nvSpPr>
        <p:spPr>
          <a:xfrm>
            <a:off x="661080" y="970325"/>
            <a:ext cx="1946653" cy="581057"/>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测试</a:t>
            </a: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阶段</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群組 110">
            <a:extLst>
              <a:ext uri="{FF2B5EF4-FFF2-40B4-BE49-F238E27FC236}">
                <a16:creationId xmlns:a16="http://schemas.microsoft.com/office/drawing/2014/main" id="{36473225-E625-1611-FD16-9F52D6C0161F}"/>
              </a:ext>
            </a:extLst>
          </p:cNvPr>
          <p:cNvGrpSpPr/>
          <p:nvPr/>
        </p:nvGrpSpPr>
        <p:grpSpPr>
          <a:xfrm>
            <a:off x="3693464" y="1079038"/>
            <a:ext cx="5723548" cy="2641997"/>
            <a:chOff x="1904899" y="2535995"/>
            <a:chExt cx="5723548" cy="2641997"/>
          </a:xfrm>
        </p:grpSpPr>
        <p:sp>
          <p:nvSpPr>
            <p:cNvPr id="6" name="橢圓 3">
              <a:extLst>
                <a:ext uri="{FF2B5EF4-FFF2-40B4-BE49-F238E27FC236}">
                  <a16:creationId xmlns:a16="http://schemas.microsoft.com/office/drawing/2014/main" id="{7355E970-DDB5-A061-FDBA-8CE8D3ACC554}"/>
                </a:ext>
              </a:extLst>
            </p:cNvPr>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7" name="橢圓 4">
              <a:extLst>
                <a:ext uri="{FF2B5EF4-FFF2-40B4-BE49-F238E27FC236}">
                  <a16:creationId xmlns:a16="http://schemas.microsoft.com/office/drawing/2014/main" id="{18501FD4-84B3-055F-8F93-134F1768921D}"/>
                </a:ext>
              </a:extLst>
            </p:cNvPr>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8" name="橢圓 5">
              <a:extLst>
                <a:ext uri="{FF2B5EF4-FFF2-40B4-BE49-F238E27FC236}">
                  <a16:creationId xmlns:a16="http://schemas.microsoft.com/office/drawing/2014/main" id="{F764FDA4-DDB3-8719-CE06-B50B72C2778A}"/>
                </a:ext>
              </a:extLst>
            </p:cNvPr>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9" name="橢圓 6">
              <a:extLst>
                <a:ext uri="{FF2B5EF4-FFF2-40B4-BE49-F238E27FC236}">
                  <a16:creationId xmlns:a16="http://schemas.microsoft.com/office/drawing/2014/main" id="{4A04A60B-3D29-9F04-4F27-C70CDF424EBB}"/>
                </a:ext>
              </a:extLst>
            </p:cNvPr>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10" name="橢圓 7">
              <a:extLst>
                <a:ext uri="{FF2B5EF4-FFF2-40B4-BE49-F238E27FC236}">
                  <a16:creationId xmlns:a16="http://schemas.microsoft.com/office/drawing/2014/main" id="{2BFA89AE-61BE-55D0-1AB8-A4FC79CD4710}"/>
                </a:ext>
              </a:extLst>
            </p:cNvPr>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11" name="橢圓 8">
              <a:extLst>
                <a:ext uri="{FF2B5EF4-FFF2-40B4-BE49-F238E27FC236}">
                  <a16:creationId xmlns:a16="http://schemas.microsoft.com/office/drawing/2014/main" id="{BF346034-2B54-D257-13EF-8E62C8A44181}"/>
                </a:ext>
              </a:extLst>
            </p:cNvPr>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13" name="矩形 9">
              <a:extLst>
                <a:ext uri="{FF2B5EF4-FFF2-40B4-BE49-F238E27FC236}">
                  <a16:creationId xmlns:a16="http://schemas.microsoft.com/office/drawing/2014/main" id="{09BCEF2B-A7F3-2A1E-4542-5F970ECA1320}"/>
                </a:ext>
              </a:extLst>
            </p:cNvPr>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14" name="直線單箭頭接點 10">
              <a:extLst>
                <a:ext uri="{FF2B5EF4-FFF2-40B4-BE49-F238E27FC236}">
                  <a16:creationId xmlns:a16="http://schemas.microsoft.com/office/drawing/2014/main" id="{70CD6A88-24B8-C1B2-3EAF-0CCAA209B626}"/>
                </a:ext>
              </a:extLst>
            </p:cNvPr>
            <p:cNvCxnSpPr>
              <a:stCxn id="13" idx="3"/>
              <a:endCxn id="6"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1">
              <a:extLst>
                <a:ext uri="{FF2B5EF4-FFF2-40B4-BE49-F238E27FC236}">
                  <a16:creationId xmlns:a16="http://schemas.microsoft.com/office/drawing/2014/main" id="{14AEE63E-A011-1BE3-A5AA-845F97FF44CA}"/>
                </a:ext>
              </a:extLst>
            </p:cNvPr>
            <p:cNvCxnSpPr>
              <a:stCxn id="13" idx="3"/>
              <a:endCxn id="7"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2">
              <a:extLst>
                <a:ext uri="{FF2B5EF4-FFF2-40B4-BE49-F238E27FC236}">
                  <a16:creationId xmlns:a16="http://schemas.microsoft.com/office/drawing/2014/main" id="{3E6FC3C7-B22F-53F1-506E-9956457CEAA1}"/>
                </a:ext>
              </a:extLst>
            </p:cNvPr>
            <p:cNvCxnSpPr>
              <a:stCxn id="13" idx="3"/>
              <a:endCxn id="8"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
              <a:extLst>
                <a:ext uri="{FF2B5EF4-FFF2-40B4-BE49-F238E27FC236}">
                  <a16:creationId xmlns:a16="http://schemas.microsoft.com/office/drawing/2014/main" id="{CF427712-9873-4631-9DE7-994487C3B5FB}"/>
                </a:ext>
              </a:extLst>
            </p:cNvPr>
            <p:cNvCxnSpPr>
              <a:stCxn id="13" idx="3"/>
              <a:endCxn id="9"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4">
              <a:extLst>
                <a:ext uri="{FF2B5EF4-FFF2-40B4-BE49-F238E27FC236}">
                  <a16:creationId xmlns:a16="http://schemas.microsoft.com/office/drawing/2014/main" id="{AB280A11-C034-8696-3FBA-8488C7BE18E8}"/>
                </a:ext>
              </a:extLst>
            </p:cNvPr>
            <p:cNvCxnSpPr>
              <a:endCxn id="10"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5">
              <a:extLst>
                <a:ext uri="{FF2B5EF4-FFF2-40B4-BE49-F238E27FC236}">
                  <a16:creationId xmlns:a16="http://schemas.microsoft.com/office/drawing/2014/main" id="{EC1C3C05-9BD5-1A1C-07D8-3D2ED97783B1}"/>
                </a:ext>
              </a:extLst>
            </p:cNvPr>
            <p:cNvCxnSpPr>
              <a:endCxn id="10"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6">
              <a:extLst>
                <a:ext uri="{FF2B5EF4-FFF2-40B4-BE49-F238E27FC236}">
                  <a16:creationId xmlns:a16="http://schemas.microsoft.com/office/drawing/2014/main" id="{3A1ED55C-B622-AFF9-7DD1-F15ABD321AD9}"/>
                </a:ext>
              </a:extLst>
            </p:cNvPr>
            <p:cNvCxnSpPr>
              <a:endCxn id="11"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
              <a:extLst>
                <a:ext uri="{FF2B5EF4-FFF2-40B4-BE49-F238E27FC236}">
                  <a16:creationId xmlns:a16="http://schemas.microsoft.com/office/drawing/2014/main" id="{039BC6E7-058C-BB9C-AC8C-51F65C933396}"/>
                </a:ext>
              </a:extLst>
            </p:cNvPr>
            <p:cNvCxnSpPr>
              <a:endCxn id="11"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8">
              <a:extLst>
                <a:ext uri="{FF2B5EF4-FFF2-40B4-BE49-F238E27FC236}">
                  <a16:creationId xmlns:a16="http://schemas.microsoft.com/office/drawing/2014/main" id="{FCF5325E-BDBE-8C49-141F-7CBF03075DD7}"/>
                </a:ext>
              </a:extLst>
            </p:cNvPr>
            <p:cNvCxnSpPr>
              <a:endCxn id="10"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9">
              <a:extLst>
                <a:ext uri="{FF2B5EF4-FFF2-40B4-BE49-F238E27FC236}">
                  <a16:creationId xmlns:a16="http://schemas.microsoft.com/office/drawing/2014/main" id="{15FD59C0-DF8F-E923-88D5-ADC99BE33E24}"/>
                </a:ext>
              </a:extLst>
            </p:cNvPr>
            <p:cNvCxnSpPr>
              <a:endCxn id="11"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0">
              <a:extLst>
                <a:ext uri="{FF2B5EF4-FFF2-40B4-BE49-F238E27FC236}">
                  <a16:creationId xmlns:a16="http://schemas.microsoft.com/office/drawing/2014/main" id="{78432C0E-1439-9078-3BFA-EEADB1E82EF8}"/>
                </a:ext>
              </a:extLst>
            </p:cNvPr>
            <p:cNvCxnSpPr>
              <a:endCxn id="10"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639220A3-05B3-F710-F356-93BBF5783078}"/>
                </a:ext>
              </a:extLst>
            </p:cNvPr>
            <p:cNvCxnSpPr>
              <a:endCxn id="11"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2">
              <a:extLst>
                <a:ext uri="{FF2B5EF4-FFF2-40B4-BE49-F238E27FC236}">
                  <a16:creationId xmlns:a16="http://schemas.microsoft.com/office/drawing/2014/main" id="{BE906AE0-C6B5-CD0B-717C-0A6F73AB65E1}"/>
                </a:ext>
              </a:extLst>
            </p:cNvPr>
            <p:cNvCxnSpPr>
              <a:stCxn id="30" idx="2"/>
              <a:endCxn id="6"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3">
              <a:extLst>
                <a:ext uri="{FF2B5EF4-FFF2-40B4-BE49-F238E27FC236}">
                  <a16:creationId xmlns:a16="http://schemas.microsoft.com/office/drawing/2014/main" id="{B2540E5F-E0F6-D3B9-F444-B24D2A62F99D}"/>
                </a:ext>
              </a:extLst>
            </p:cNvPr>
            <p:cNvCxnSpPr>
              <a:stCxn id="30" idx="3"/>
              <a:endCxn id="7"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4">
              <a:extLst>
                <a:ext uri="{FF2B5EF4-FFF2-40B4-BE49-F238E27FC236}">
                  <a16:creationId xmlns:a16="http://schemas.microsoft.com/office/drawing/2014/main" id="{B0E34AD0-8C40-EED6-7CDF-D8513A4FC7EB}"/>
                </a:ext>
              </a:extLst>
            </p:cNvPr>
            <p:cNvCxnSpPr>
              <a:stCxn id="30" idx="3"/>
              <a:endCxn id="8"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5">
              <a:extLst>
                <a:ext uri="{FF2B5EF4-FFF2-40B4-BE49-F238E27FC236}">
                  <a16:creationId xmlns:a16="http://schemas.microsoft.com/office/drawing/2014/main" id="{C76D0B0B-69BF-8F53-9CE4-D5BBBB2A5C67}"/>
                </a:ext>
              </a:extLst>
            </p:cNvPr>
            <p:cNvCxnSpPr>
              <a:stCxn id="30" idx="3"/>
              <a:endCxn id="9"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6">
              <a:extLst>
                <a:ext uri="{FF2B5EF4-FFF2-40B4-BE49-F238E27FC236}">
                  <a16:creationId xmlns:a16="http://schemas.microsoft.com/office/drawing/2014/main" id="{2B26E48C-0023-39E4-B8C4-DF40FF3C1125}"/>
                </a:ext>
              </a:extLst>
            </p:cNvPr>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1" name="橢圓 33">
              <a:extLst>
                <a:ext uri="{FF2B5EF4-FFF2-40B4-BE49-F238E27FC236}">
                  <a16:creationId xmlns:a16="http://schemas.microsoft.com/office/drawing/2014/main" id="{382E9516-4722-3BCD-A81E-229D5789F982}"/>
                </a:ext>
              </a:extLst>
            </p:cNvPr>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2" name="橢圓 34">
              <a:extLst>
                <a:ext uri="{FF2B5EF4-FFF2-40B4-BE49-F238E27FC236}">
                  <a16:creationId xmlns:a16="http://schemas.microsoft.com/office/drawing/2014/main" id="{70E42B03-B3F9-04ED-BBF5-B85A949F4BD2}"/>
                </a:ext>
              </a:extLst>
            </p:cNvPr>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3" name="橢圓 35">
              <a:extLst>
                <a:ext uri="{FF2B5EF4-FFF2-40B4-BE49-F238E27FC236}">
                  <a16:creationId xmlns:a16="http://schemas.microsoft.com/office/drawing/2014/main" id="{53D867A2-18A4-FDBC-5120-6B4020F537F5}"/>
                </a:ext>
              </a:extLst>
            </p:cNvPr>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4" name="橢圓 36">
              <a:extLst>
                <a:ext uri="{FF2B5EF4-FFF2-40B4-BE49-F238E27FC236}">
                  <a16:creationId xmlns:a16="http://schemas.microsoft.com/office/drawing/2014/main" id="{79BEBDF5-FE1B-91CD-74EE-FAB4FBAEE1F8}"/>
                </a:ext>
              </a:extLst>
            </p:cNvPr>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5" name="矩形 55">
              <a:extLst>
                <a:ext uri="{FF2B5EF4-FFF2-40B4-BE49-F238E27FC236}">
                  <a16:creationId xmlns:a16="http://schemas.microsoft.com/office/drawing/2014/main" id="{C0EB0668-274A-744E-0C0B-96054DFF9AD0}"/>
                </a:ext>
              </a:extLst>
            </p:cNvPr>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6" name="矩形 56">
              <a:extLst>
                <a:ext uri="{FF2B5EF4-FFF2-40B4-BE49-F238E27FC236}">
                  <a16:creationId xmlns:a16="http://schemas.microsoft.com/office/drawing/2014/main" id="{F075A420-6D2B-D361-8387-759620E12C6A}"/>
                </a:ext>
              </a:extLst>
            </p:cNvPr>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37" name="直線單箭頭接點 65">
              <a:extLst>
                <a:ext uri="{FF2B5EF4-FFF2-40B4-BE49-F238E27FC236}">
                  <a16:creationId xmlns:a16="http://schemas.microsoft.com/office/drawing/2014/main" id="{7578FB99-42AD-D149-8577-8440ADDB6D7E}"/>
                </a:ext>
              </a:extLst>
            </p:cNvPr>
            <p:cNvCxnSpPr>
              <a:stCxn id="36" idx="3"/>
              <a:endCxn id="9"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8">
              <a:extLst>
                <a:ext uri="{FF2B5EF4-FFF2-40B4-BE49-F238E27FC236}">
                  <a16:creationId xmlns:a16="http://schemas.microsoft.com/office/drawing/2014/main" id="{5FFB6BF6-2530-3500-A5C3-52A9BB8A1090}"/>
                </a:ext>
              </a:extLst>
            </p:cNvPr>
            <p:cNvCxnSpPr>
              <a:stCxn id="35" idx="3"/>
              <a:endCxn id="9"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1">
              <a:extLst>
                <a:ext uri="{FF2B5EF4-FFF2-40B4-BE49-F238E27FC236}">
                  <a16:creationId xmlns:a16="http://schemas.microsoft.com/office/drawing/2014/main" id="{B781E55C-5DE0-E0D1-8987-DD4814197064}"/>
                </a:ext>
              </a:extLst>
            </p:cNvPr>
            <p:cNvCxnSpPr>
              <a:stCxn id="36" idx="3"/>
              <a:endCxn id="8"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73">
              <a:extLst>
                <a:ext uri="{FF2B5EF4-FFF2-40B4-BE49-F238E27FC236}">
                  <a16:creationId xmlns:a16="http://schemas.microsoft.com/office/drawing/2014/main" id="{1B4851FB-D77A-CB4C-76CB-B4463D41452A}"/>
                </a:ext>
              </a:extLst>
            </p:cNvPr>
            <p:cNvCxnSpPr>
              <a:stCxn id="36" idx="3"/>
              <a:endCxn id="7"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77">
              <a:extLst>
                <a:ext uri="{FF2B5EF4-FFF2-40B4-BE49-F238E27FC236}">
                  <a16:creationId xmlns:a16="http://schemas.microsoft.com/office/drawing/2014/main" id="{D447E7D7-FD37-DB08-7509-297560A74B4F}"/>
                </a:ext>
              </a:extLst>
            </p:cNvPr>
            <p:cNvCxnSpPr>
              <a:stCxn id="36" idx="3"/>
              <a:endCxn id="6"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0">
              <a:extLst>
                <a:ext uri="{FF2B5EF4-FFF2-40B4-BE49-F238E27FC236}">
                  <a16:creationId xmlns:a16="http://schemas.microsoft.com/office/drawing/2014/main" id="{3E57C56C-41D0-2FF6-60E8-82B093A335D4}"/>
                </a:ext>
              </a:extLst>
            </p:cNvPr>
            <p:cNvCxnSpPr>
              <a:stCxn id="35" idx="3"/>
              <a:endCxn id="7"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1">
              <a:extLst>
                <a:ext uri="{FF2B5EF4-FFF2-40B4-BE49-F238E27FC236}">
                  <a16:creationId xmlns:a16="http://schemas.microsoft.com/office/drawing/2014/main" id="{FFCC397F-E19A-46A0-A843-D61F52891914}"/>
                </a:ext>
              </a:extLst>
            </p:cNvPr>
            <p:cNvCxnSpPr>
              <a:stCxn id="35" idx="3"/>
              <a:endCxn id="6"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86">
              <a:extLst>
                <a:ext uri="{FF2B5EF4-FFF2-40B4-BE49-F238E27FC236}">
                  <a16:creationId xmlns:a16="http://schemas.microsoft.com/office/drawing/2014/main" id="{19070320-F6FE-08C6-35A7-30964DC2CB6C}"/>
                </a:ext>
              </a:extLst>
            </p:cNvPr>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7">
              <a:extLst>
                <a:ext uri="{FF2B5EF4-FFF2-40B4-BE49-F238E27FC236}">
                  <a16:creationId xmlns:a16="http://schemas.microsoft.com/office/drawing/2014/main" id="{57250489-9ABA-3FB2-7BFD-FAA1CFA57BBC}"/>
                </a:ext>
              </a:extLst>
            </p:cNvPr>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8">
              <a:extLst>
                <a:ext uri="{FF2B5EF4-FFF2-40B4-BE49-F238E27FC236}">
                  <a16:creationId xmlns:a16="http://schemas.microsoft.com/office/drawing/2014/main" id="{E53DE652-FAB5-4387-8B2D-A523D4DC2243}"/>
                </a:ext>
              </a:extLst>
            </p:cNvPr>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9">
              <a:extLst>
                <a:ext uri="{FF2B5EF4-FFF2-40B4-BE49-F238E27FC236}">
                  <a16:creationId xmlns:a16="http://schemas.microsoft.com/office/drawing/2014/main" id="{02E3C91C-4927-EA7C-01EE-1D46007E0BB7}"/>
                </a:ext>
              </a:extLst>
            </p:cNvPr>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0">
              <a:extLst>
                <a:ext uri="{FF2B5EF4-FFF2-40B4-BE49-F238E27FC236}">
                  <a16:creationId xmlns:a16="http://schemas.microsoft.com/office/drawing/2014/main" id="{9031C1D0-E883-E881-1CC4-965D4CCC7A7A}"/>
                </a:ext>
              </a:extLst>
            </p:cNvPr>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91">
              <a:extLst>
                <a:ext uri="{FF2B5EF4-FFF2-40B4-BE49-F238E27FC236}">
                  <a16:creationId xmlns:a16="http://schemas.microsoft.com/office/drawing/2014/main" id="{6DFA9CA0-7339-7546-0FC1-6CD0BA7AD9F5}"/>
                </a:ext>
              </a:extLst>
            </p:cNvPr>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92">
              <a:extLst>
                <a:ext uri="{FF2B5EF4-FFF2-40B4-BE49-F238E27FC236}">
                  <a16:creationId xmlns:a16="http://schemas.microsoft.com/office/drawing/2014/main" id="{51A452E9-0D56-E284-70B2-5AF48059882C}"/>
                </a:ext>
              </a:extLst>
            </p:cNvPr>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93">
              <a:extLst>
                <a:ext uri="{FF2B5EF4-FFF2-40B4-BE49-F238E27FC236}">
                  <a16:creationId xmlns:a16="http://schemas.microsoft.com/office/drawing/2014/main" id="{6DB3576D-982B-ECC7-58AF-079B11568A3E}"/>
                </a:ext>
              </a:extLst>
            </p:cNvPr>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94">
              <a:extLst>
                <a:ext uri="{FF2B5EF4-FFF2-40B4-BE49-F238E27FC236}">
                  <a16:creationId xmlns:a16="http://schemas.microsoft.com/office/drawing/2014/main" id="{A441C83E-3A73-100F-4852-C674E8751829}"/>
                </a:ext>
              </a:extLst>
            </p:cNvPr>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95">
              <a:extLst>
                <a:ext uri="{FF2B5EF4-FFF2-40B4-BE49-F238E27FC236}">
                  <a16:creationId xmlns:a16="http://schemas.microsoft.com/office/drawing/2014/main" id="{AB37E90A-03E6-C6D7-1468-9F09DA5BA4CB}"/>
                </a:ext>
              </a:extLst>
            </p:cNvPr>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96">
              <a:extLst>
                <a:ext uri="{FF2B5EF4-FFF2-40B4-BE49-F238E27FC236}">
                  <a16:creationId xmlns:a16="http://schemas.microsoft.com/office/drawing/2014/main" id="{BF0F7610-1765-3DBB-BCB4-FF9B1CAC83B8}"/>
                </a:ext>
              </a:extLst>
            </p:cNvPr>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97">
              <a:extLst>
                <a:ext uri="{FF2B5EF4-FFF2-40B4-BE49-F238E27FC236}">
                  <a16:creationId xmlns:a16="http://schemas.microsoft.com/office/drawing/2014/main" id="{EC7DFE98-BEAD-D7A0-6248-27F66DD112A6}"/>
                </a:ext>
              </a:extLst>
            </p:cNvPr>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98">
              <a:extLst>
                <a:ext uri="{FF2B5EF4-FFF2-40B4-BE49-F238E27FC236}">
                  <a16:creationId xmlns:a16="http://schemas.microsoft.com/office/drawing/2014/main" id="{D0C9B97F-C443-97AC-9E8F-454FE6374147}"/>
                </a:ext>
              </a:extLst>
            </p:cNvPr>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99">
              <a:extLst>
                <a:ext uri="{FF2B5EF4-FFF2-40B4-BE49-F238E27FC236}">
                  <a16:creationId xmlns:a16="http://schemas.microsoft.com/office/drawing/2014/main" id="{6DEA3E5F-186B-B7F6-83A2-91AACB9DC73D}"/>
                </a:ext>
              </a:extLst>
            </p:cNvPr>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07">
              <a:extLst>
                <a:ext uri="{FF2B5EF4-FFF2-40B4-BE49-F238E27FC236}">
                  <a16:creationId xmlns:a16="http://schemas.microsoft.com/office/drawing/2014/main" id="{82537D40-5A1B-97A8-90DE-F6A9F969264D}"/>
                </a:ext>
              </a:extLst>
            </p:cNvPr>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09">
              <a:extLst>
                <a:ext uri="{FF2B5EF4-FFF2-40B4-BE49-F238E27FC236}">
                  <a16:creationId xmlns:a16="http://schemas.microsoft.com/office/drawing/2014/main" id="{6F98F21A-C503-288F-43FD-EAE31F31C59C}"/>
                </a:ext>
              </a:extLst>
            </p:cNvPr>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直線單箭頭接點 120">
            <a:extLst>
              <a:ext uri="{FF2B5EF4-FFF2-40B4-BE49-F238E27FC236}">
                <a16:creationId xmlns:a16="http://schemas.microsoft.com/office/drawing/2014/main" id="{D7B38BBF-1398-B22D-1220-AEF615208B22}"/>
              </a:ext>
            </a:extLst>
          </p:cNvPr>
          <p:cNvCxnSpPr/>
          <p:nvPr/>
        </p:nvCxnSpPr>
        <p:spPr>
          <a:xfrm flipV="1">
            <a:off x="3972984" y="2780504"/>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175">
            <a:extLst>
              <a:ext uri="{FF2B5EF4-FFF2-40B4-BE49-F238E27FC236}">
                <a16:creationId xmlns:a16="http://schemas.microsoft.com/office/drawing/2014/main" id="{8021B059-E21B-49E7-67F6-377CB58EA2D3}"/>
              </a:ext>
            </a:extLst>
          </p:cNvPr>
          <p:cNvCxnSpPr/>
          <p:nvPr/>
        </p:nvCxnSpPr>
        <p:spPr>
          <a:xfrm flipV="1">
            <a:off x="5763267" y="276649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176">
            <a:extLst>
              <a:ext uri="{FF2B5EF4-FFF2-40B4-BE49-F238E27FC236}">
                <a16:creationId xmlns:a16="http://schemas.microsoft.com/office/drawing/2014/main" id="{98853CF6-1EE5-B781-A682-ABFCDA543255}"/>
              </a:ext>
            </a:extLst>
          </p:cNvPr>
          <p:cNvCxnSpPr>
            <a:stCxn id="7" idx="6"/>
            <a:endCxn id="31" idx="2"/>
          </p:cNvCxnSpPr>
          <p:nvPr/>
        </p:nvCxnSpPr>
        <p:spPr>
          <a:xfrm flipV="1">
            <a:off x="5728573" y="1334015"/>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70">
            <a:extLst>
              <a:ext uri="{FF2B5EF4-FFF2-40B4-BE49-F238E27FC236}">
                <a16:creationId xmlns:a16="http://schemas.microsoft.com/office/drawing/2014/main" id="{F9EB702B-3684-BEEE-C052-DCC5E23B9943}"/>
              </a:ext>
            </a:extLst>
          </p:cNvPr>
          <p:cNvSpPr txBox="1"/>
          <p:nvPr/>
        </p:nvSpPr>
        <p:spPr>
          <a:xfrm>
            <a:off x="661080" y="3816962"/>
            <a:ext cx="3369079" cy="461665"/>
          </a:xfrm>
          <a:prstGeom prst="rect">
            <a:avLst/>
          </a:prstGeom>
          <a:noFill/>
        </p:spPr>
        <p:txBody>
          <a:bodyPr wrap="square" rtlCol="0">
            <a:spAutoFit/>
          </a:bodyPr>
          <a:lstStyle/>
          <a:p>
            <a:pPr marL="342900" indent="-342900">
              <a:buFont typeface="Wingdings" panose="05000000000000000000" pitchFamily="2" charset="2"/>
              <a:buChar char="Ø"/>
              <a:defRPr/>
            </a:pPr>
            <a:r>
              <a:rPr lang="zh-TW" altLang="en-US" sz="2400" b="1" dirty="0">
                <a:solidFill>
                  <a:srgbClr val="FF0000"/>
                </a:solidFill>
                <a:latin typeface="+mn-ea"/>
              </a:rPr>
              <a:t>没有</a:t>
            </a:r>
            <a:r>
              <a:rPr lang="en-US" altLang="zh-TW" sz="2400" b="1" dirty="0">
                <a:solidFill>
                  <a:srgbClr val="FF0000"/>
                </a:solidFill>
                <a:latin typeface="+mn-ea"/>
              </a:rPr>
              <a:t>dropout</a:t>
            </a:r>
          </a:p>
        </p:txBody>
      </p:sp>
      <p:sp>
        <p:nvSpPr>
          <p:cNvPr id="64" name="文字方塊 72">
            <a:extLst>
              <a:ext uri="{FF2B5EF4-FFF2-40B4-BE49-F238E27FC236}">
                <a16:creationId xmlns:a16="http://schemas.microsoft.com/office/drawing/2014/main" id="{2DBC4E62-0AFA-E1B5-6C52-6CC56D85E9A8}"/>
              </a:ext>
            </a:extLst>
          </p:cNvPr>
          <p:cNvSpPr txBox="1"/>
          <p:nvPr/>
        </p:nvSpPr>
        <p:spPr>
          <a:xfrm>
            <a:off x="2940928" y="4395834"/>
            <a:ext cx="5847878" cy="830997"/>
          </a:xfrm>
          <a:prstGeom prst="rect">
            <a:avLst/>
          </a:prstGeom>
          <a:noFill/>
        </p:spPr>
        <p:txBody>
          <a:bodyPr wrap="square" rtlCol="0">
            <a:spAutoFit/>
          </a:bodyPr>
          <a:lstStyle/>
          <a:p>
            <a:pPr marL="342900" indent="-342900">
              <a:buFont typeface="Wingdings" panose="05000000000000000000" pitchFamily="2" charset="2"/>
              <a:buChar char="l"/>
              <a:defRPr/>
            </a:pPr>
            <a:r>
              <a:rPr lang="zh-TW" altLang="en-US" sz="2400" dirty="0">
                <a:latin typeface="+mn-ea"/>
              </a:rPr>
              <a:t>若训练阶段每个神经元失活概率为</a:t>
            </a:r>
            <a:r>
              <a:rPr lang="en-US" altLang="zh-TW" sz="2400" dirty="0">
                <a:latin typeface="+mn-ea"/>
              </a:rPr>
              <a:t> p%, </a:t>
            </a:r>
            <a:r>
              <a:rPr lang="zh-TW" altLang="en-US" sz="2400" dirty="0">
                <a:latin typeface="+mn-ea"/>
              </a:rPr>
              <a:t>则测试阶段所有的权重都乘上</a:t>
            </a:r>
            <a:r>
              <a:rPr lang="en-US" altLang="zh-TW" sz="2400" dirty="0">
                <a:latin typeface="+mn-ea"/>
              </a:rPr>
              <a:t>1-p%</a:t>
            </a:r>
            <a:endParaRPr lang="zh-TW" altLang="en-US" sz="2400" dirty="0">
              <a:latin typeface="+mn-ea"/>
            </a:endParaRPr>
          </a:p>
        </p:txBody>
      </p:sp>
      <mc:AlternateContent xmlns:mc="http://schemas.openxmlformats.org/markup-compatibility/2006" xmlns:a14="http://schemas.microsoft.com/office/drawing/2010/main">
        <mc:Choice Requires="a14">
          <p:sp>
            <p:nvSpPr>
              <p:cNvPr id="65" name="文字方塊 76">
                <a:extLst>
                  <a:ext uri="{FF2B5EF4-FFF2-40B4-BE49-F238E27FC236}">
                    <a16:creationId xmlns:a16="http://schemas.microsoft.com/office/drawing/2014/main" id="{5487A76E-A351-E6EF-03AC-2BB0D631592F}"/>
                  </a:ext>
                </a:extLst>
              </p:cNvPr>
              <p:cNvSpPr txBox="1"/>
              <p:nvPr/>
            </p:nvSpPr>
            <p:spPr>
              <a:xfrm>
                <a:off x="2940928" y="5408256"/>
                <a:ext cx="7566204" cy="830997"/>
              </a:xfrm>
              <a:prstGeom prst="rect">
                <a:avLst/>
              </a:prstGeom>
              <a:noFill/>
            </p:spPr>
            <p:txBody>
              <a:bodyPr wrap="square" rtlCol="0">
                <a:spAutoFit/>
              </a:bodyPr>
              <a:lstStyle/>
              <a:p>
                <a:pPr marL="342900" indent="-342900">
                  <a:buFont typeface="Wingdings" panose="05000000000000000000" pitchFamily="2" charset="2"/>
                  <a:buChar char="l"/>
                  <a:defRPr/>
                </a:pPr>
                <a:r>
                  <a:rPr lang="zh-TW" altLang="en-US" sz="2400" dirty="0">
                    <a:solidFill>
                      <a:schemeClr val="tx1"/>
                    </a:solidFill>
                    <a:latin typeface="+mn-ea"/>
                  </a:rPr>
                  <a:t>假设失活概率是</a:t>
                </a:r>
                <a:r>
                  <a:rPr lang="en-US" altLang="zh-TW" sz="2400" dirty="0">
                    <a:solidFill>
                      <a:schemeClr val="tx1"/>
                    </a:solidFill>
                    <a:latin typeface="+mn-ea"/>
                  </a:rPr>
                  <a:t>50%</a:t>
                </a:r>
                <a:r>
                  <a:rPr lang="zh-CN" altLang="en-US" sz="2400" dirty="0">
                    <a:solidFill>
                      <a:schemeClr val="tx1"/>
                    </a:solidFill>
                    <a:latin typeface="+mn-ea"/>
                  </a:rPr>
                  <a:t>，且训练得到的所有权重</a:t>
                </a:r>
                <a14:m>
                  <m:oMath xmlns:m="http://schemas.openxmlformats.org/officeDocument/2006/math">
                    <m:r>
                      <m:rPr>
                        <m:sty m:val="p"/>
                      </m:rPr>
                      <a:rPr lang="en-US" altLang="zh-TW" sz="2400">
                        <a:solidFill>
                          <a:schemeClr val="tx1"/>
                        </a:solidFill>
                        <a:latin typeface="Cambria Math" panose="02040503050406030204" pitchFamily="18" charset="0"/>
                      </a:rPr>
                      <m:t>w</m:t>
                    </m:r>
                    <m:r>
                      <a:rPr lang="en-US" altLang="zh-TW" sz="2400" i="1">
                        <a:solidFill>
                          <a:schemeClr val="tx1"/>
                        </a:solidFill>
                        <a:latin typeface="Cambria Math" panose="02040503050406030204" pitchFamily="18" charset="0"/>
                      </a:rPr>
                      <m:t>=1</m:t>
                    </m:r>
                  </m:oMath>
                </a14:m>
                <a:r>
                  <a:rPr lang="zh-TW" altLang="en-US" sz="2400" dirty="0">
                    <a:solidFill>
                      <a:schemeClr val="tx1"/>
                    </a:solidFill>
                    <a:latin typeface="+mn-ea"/>
                  </a:rPr>
                  <a:t> 则测试阶段的权重</a:t>
                </a:r>
                <a14:m>
                  <m:oMath xmlns:m="http://schemas.openxmlformats.org/officeDocument/2006/math">
                    <m:r>
                      <a:rPr lang="en-US" altLang="zh-TW" sz="2400" i="1">
                        <a:solidFill>
                          <a:schemeClr val="tx1"/>
                        </a:solidFill>
                        <a:latin typeface="Cambria Math" panose="02040503050406030204" pitchFamily="18" charset="0"/>
                      </a:rPr>
                      <m:t>𝑤</m:t>
                    </m:r>
                    <m:r>
                      <a:rPr lang="en-US" altLang="zh-TW" sz="2400" i="1">
                        <a:solidFill>
                          <a:schemeClr val="tx1"/>
                        </a:solidFill>
                        <a:latin typeface="Cambria Math" panose="02040503050406030204" pitchFamily="18" charset="0"/>
                      </a:rPr>
                      <m:t>=0.5</m:t>
                    </m:r>
                  </m:oMath>
                </a14:m>
                <a:endParaRPr lang="zh-TW" altLang="en-US" sz="2400" dirty="0">
                  <a:solidFill>
                    <a:schemeClr val="tx1"/>
                  </a:solidFill>
                  <a:latin typeface="+mn-ea"/>
                </a:endParaRPr>
              </a:p>
            </p:txBody>
          </p:sp>
        </mc:Choice>
        <mc:Fallback xmlns="">
          <p:sp>
            <p:nvSpPr>
              <p:cNvPr id="65" name="文字方塊 76">
                <a:extLst>
                  <a:ext uri="{FF2B5EF4-FFF2-40B4-BE49-F238E27FC236}">
                    <a16:creationId xmlns:a16="http://schemas.microsoft.com/office/drawing/2014/main" id="{5487A76E-A351-E6EF-03AC-2BB0D631592F}"/>
                  </a:ext>
                </a:extLst>
              </p:cNvPr>
              <p:cNvSpPr txBox="1">
                <a:spLocks noRot="1" noChangeAspect="1" noMove="1" noResize="1" noEditPoints="1" noAdjustHandles="1" noChangeArrowheads="1" noChangeShapeType="1" noTextEdit="1"/>
              </p:cNvSpPr>
              <p:nvPr/>
            </p:nvSpPr>
            <p:spPr>
              <a:xfrm>
                <a:off x="2940928" y="5408256"/>
                <a:ext cx="7566204" cy="830997"/>
              </a:xfrm>
              <a:prstGeom prst="rect">
                <a:avLst/>
              </a:prstGeom>
              <a:blipFill>
                <a:blip r:embed="rId2"/>
                <a:stretch>
                  <a:fillRect l="-1047" t="-5882" b="-16176"/>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10</a:t>
            </a:fld>
            <a:endParaRPr lang="zh-CN" altLang="en-US" dirty="0"/>
          </a:p>
        </p:txBody>
      </p:sp>
    </p:spTree>
    <p:extLst>
      <p:ext uri="{BB962C8B-B14F-4D97-AF65-F5344CB8AC3E}">
        <p14:creationId xmlns:p14="http://schemas.microsoft.com/office/powerpoint/2010/main" val="166068603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文本框 3">
            <a:extLst>
              <a:ext uri="{FF2B5EF4-FFF2-40B4-BE49-F238E27FC236}">
                <a16:creationId xmlns:a16="http://schemas.microsoft.com/office/drawing/2014/main" id="{F1BF0BE9-95B2-B6B5-E84B-85C2E4533E4A}"/>
              </a:ext>
            </a:extLst>
          </p:cNvPr>
          <p:cNvSpPr txBox="1"/>
          <p:nvPr/>
        </p:nvSpPr>
        <p:spPr>
          <a:xfrm>
            <a:off x="661080" y="970325"/>
            <a:ext cx="10262527" cy="581057"/>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Dropout</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可看成是</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一种集成大量神经网络的方法</a:t>
            </a:r>
          </a:p>
        </p:txBody>
      </p:sp>
      <p:sp>
        <p:nvSpPr>
          <p:cNvPr id="5" name="文字方塊 4">
            <a:extLst>
              <a:ext uri="{FF2B5EF4-FFF2-40B4-BE49-F238E27FC236}">
                <a16:creationId xmlns:a16="http://schemas.microsoft.com/office/drawing/2014/main" id="{8759DEFC-7F97-FAD3-05A0-609D852D9992}"/>
              </a:ext>
            </a:extLst>
          </p:cNvPr>
          <p:cNvSpPr txBox="1"/>
          <p:nvPr/>
        </p:nvSpPr>
        <p:spPr>
          <a:xfrm>
            <a:off x="2603777" y="5795827"/>
            <a:ext cx="6984445" cy="461665"/>
          </a:xfrm>
          <a:prstGeom prst="rect">
            <a:avLst/>
          </a:prstGeom>
          <a:noFill/>
        </p:spPr>
        <p:txBody>
          <a:bodyPr wrap="square" rtlCol="0">
            <a:spAutoFit/>
          </a:bodyPr>
          <a:lstStyle/>
          <a:p>
            <a:pPr algn="ctr">
              <a:defRPr/>
            </a:pPr>
            <a:r>
              <a:rPr lang="zh-TW" altLang="en-US" sz="2400" dirty="0">
                <a:solidFill>
                  <a:srgbClr val="0070C0"/>
                </a:solidFill>
                <a:latin typeface="+mn-ea"/>
              </a:rPr>
              <a:t>训练出一批结构不同的神经网络</a:t>
            </a:r>
          </a:p>
        </p:txBody>
      </p:sp>
      <p:grpSp>
        <p:nvGrpSpPr>
          <p:cNvPr id="6" name="Group 1">
            <a:extLst>
              <a:ext uri="{FF2B5EF4-FFF2-40B4-BE49-F238E27FC236}">
                <a16:creationId xmlns:a16="http://schemas.microsoft.com/office/drawing/2014/main" id="{712ABB8E-41C9-54E6-28CA-EEE52C066F5C}"/>
              </a:ext>
            </a:extLst>
          </p:cNvPr>
          <p:cNvGrpSpPr/>
          <p:nvPr/>
        </p:nvGrpSpPr>
        <p:grpSpPr>
          <a:xfrm>
            <a:off x="2968427" y="2164199"/>
            <a:ext cx="6387032" cy="3285286"/>
            <a:chOff x="2798513" y="2133962"/>
            <a:chExt cx="6815816" cy="3605316"/>
          </a:xfrm>
        </p:grpSpPr>
        <p:sp>
          <p:nvSpPr>
            <p:cNvPr id="7" name="矩形 3">
              <a:extLst>
                <a:ext uri="{FF2B5EF4-FFF2-40B4-BE49-F238E27FC236}">
                  <a16:creationId xmlns:a16="http://schemas.microsoft.com/office/drawing/2014/main" id="{CCE577DE-4705-FB62-1F66-AFAD6DD27D5B}"/>
                </a:ext>
              </a:extLst>
            </p:cNvPr>
            <p:cNvSpPr/>
            <p:nvPr/>
          </p:nvSpPr>
          <p:spPr>
            <a:xfrm>
              <a:off x="2798513" y="4615328"/>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1</a:t>
              </a:r>
              <a:endParaRPr lang="zh-TW" altLang="en-US" sz="2400" dirty="0">
                <a:solidFill>
                  <a:prstClr val="black"/>
                </a:solidFill>
                <a:latin typeface="Calibri" panose="020F0502020204030204"/>
                <a:ea typeface="新細明體" panose="02020500000000000000" pitchFamily="18" charset="-120"/>
              </a:endParaRPr>
            </a:p>
          </p:txBody>
        </p:sp>
        <p:sp>
          <p:nvSpPr>
            <p:cNvPr id="8" name="矩形 252">
              <a:extLst>
                <a:ext uri="{FF2B5EF4-FFF2-40B4-BE49-F238E27FC236}">
                  <a16:creationId xmlns:a16="http://schemas.microsoft.com/office/drawing/2014/main" id="{9B708A2F-B04C-5C17-4269-F513CDA858CB}"/>
                </a:ext>
              </a:extLst>
            </p:cNvPr>
            <p:cNvSpPr/>
            <p:nvPr/>
          </p:nvSpPr>
          <p:spPr>
            <a:xfrm>
              <a:off x="4585131" y="4610763"/>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2</a:t>
              </a:r>
              <a:endParaRPr lang="zh-TW" altLang="en-US" sz="2400" dirty="0">
                <a:solidFill>
                  <a:prstClr val="black"/>
                </a:solidFill>
                <a:latin typeface="Calibri" panose="020F0502020204030204"/>
                <a:ea typeface="新細明體" panose="02020500000000000000" pitchFamily="18" charset="-120"/>
              </a:endParaRPr>
            </a:p>
          </p:txBody>
        </p:sp>
        <p:sp>
          <p:nvSpPr>
            <p:cNvPr id="9" name="矩形 253">
              <a:extLst>
                <a:ext uri="{FF2B5EF4-FFF2-40B4-BE49-F238E27FC236}">
                  <a16:creationId xmlns:a16="http://schemas.microsoft.com/office/drawing/2014/main" id="{AE98F669-AF0C-7F8A-8493-3A7B514CBF9B}"/>
                </a:ext>
              </a:extLst>
            </p:cNvPr>
            <p:cNvSpPr/>
            <p:nvPr/>
          </p:nvSpPr>
          <p:spPr>
            <a:xfrm>
              <a:off x="6423455" y="4592631"/>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3</a:t>
              </a:r>
              <a:endParaRPr lang="zh-TW" altLang="en-US" sz="2400" dirty="0">
                <a:solidFill>
                  <a:prstClr val="black"/>
                </a:solidFill>
                <a:latin typeface="Calibri" panose="020F0502020204030204"/>
                <a:ea typeface="新細明體" panose="02020500000000000000" pitchFamily="18" charset="-120"/>
              </a:endParaRPr>
            </a:p>
          </p:txBody>
        </p:sp>
        <p:sp>
          <p:nvSpPr>
            <p:cNvPr id="10" name="矩形 254">
              <a:extLst>
                <a:ext uri="{FF2B5EF4-FFF2-40B4-BE49-F238E27FC236}">
                  <a16:creationId xmlns:a16="http://schemas.microsoft.com/office/drawing/2014/main" id="{BB3973A8-B8B2-D77F-591E-B3BFC880C039}"/>
                </a:ext>
              </a:extLst>
            </p:cNvPr>
            <p:cNvSpPr/>
            <p:nvPr/>
          </p:nvSpPr>
          <p:spPr>
            <a:xfrm>
              <a:off x="8261779" y="4610763"/>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4</a:t>
              </a:r>
              <a:endParaRPr lang="zh-TW" altLang="en-US" sz="2400" dirty="0">
                <a:solidFill>
                  <a:prstClr val="black"/>
                </a:solidFill>
                <a:latin typeface="Calibri" panose="020F0502020204030204"/>
                <a:ea typeface="新細明體" panose="02020500000000000000" pitchFamily="18" charset="-120"/>
              </a:endParaRPr>
            </a:p>
          </p:txBody>
        </p:sp>
        <p:sp>
          <p:nvSpPr>
            <p:cNvPr id="11" name="橢圓 9">
              <a:extLst>
                <a:ext uri="{FF2B5EF4-FFF2-40B4-BE49-F238E27FC236}">
                  <a16:creationId xmlns:a16="http://schemas.microsoft.com/office/drawing/2014/main" id="{088A2ABA-2D77-E512-85E8-EE661566CA04}"/>
                </a:ext>
              </a:extLst>
            </p:cNvPr>
            <p:cNvSpPr/>
            <p:nvPr/>
          </p:nvSpPr>
          <p:spPr>
            <a:xfrm>
              <a:off x="5444999" y="2133962"/>
              <a:ext cx="1857274"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altLang="zh-TW" sz="2400" dirty="0">
                  <a:solidFill>
                    <a:prstClr val="white"/>
                  </a:solidFill>
                  <a:latin typeface="Calibri" panose="020F0502020204030204"/>
                  <a:ea typeface="新細明體" panose="02020500000000000000" pitchFamily="18" charset="-120"/>
                </a:rPr>
                <a:t>Training Set</a:t>
              </a:r>
              <a:endParaRPr lang="zh-TW" altLang="en-US" sz="2400" dirty="0">
                <a:solidFill>
                  <a:prstClr val="white"/>
                </a:solidFill>
                <a:latin typeface="Calibri" panose="020F0502020204030204"/>
                <a:ea typeface="新細明體" panose="02020500000000000000" pitchFamily="18" charset="-120"/>
              </a:endParaRPr>
            </a:p>
          </p:txBody>
        </p:sp>
        <p:sp>
          <p:nvSpPr>
            <p:cNvPr id="13" name="橢圓 255">
              <a:extLst>
                <a:ext uri="{FF2B5EF4-FFF2-40B4-BE49-F238E27FC236}">
                  <a16:creationId xmlns:a16="http://schemas.microsoft.com/office/drawing/2014/main" id="{EB07707F-9D55-CCA3-48D6-71BFD6B9F17B}"/>
                </a:ext>
              </a:extLst>
            </p:cNvPr>
            <p:cNvSpPr/>
            <p:nvPr/>
          </p:nvSpPr>
          <p:spPr>
            <a:xfrm>
              <a:off x="2844788" y="3460416"/>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Set</a:t>
              </a:r>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1</a:t>
              </a:r>
            </a:p>
          </p:txBody>
        </p:sp>
        <p:sp>
          <p:nvSpPr>
            <p:cNvPr id="14" name="橢圓 256">
              <a:extLst>
                <a:ext uri="{FF2B5EF4-FFF2-40B4-BE49-F238E27FC236}">
                  <a16:creationId xmlns:a16="http://schemas.microsoft.com/office/drawing/2014/main" id="{23C8EEAB-9F3E-450F-3659-39735B621202}"/>
                </a:ext>
              </a:extLst>
            </p:cNvPr>
            <p:cNvSpPr/>
            <p:nvPr/>
          </p:nvSpPr>
          <p:spPr>
            <a:xfrm>
              <a:off x="4626837" y="3460416"/>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Set 2</a:t>
              </a:r>
              <a:endParaRPr lang="zh-TW" altLang="en-US" sz="2400" dirty="0">
                <a:solidFill>
                  <a:prstClr val="black"/>
                </a:solidFill>
                <a:latin typeface="Calibri" panose="020F0502020204030204"/>
                <a:ea typeface="新細明體" panose="02020500000000000000" pitchFamily="18" charset="-120"/>
              </a:endParaRPr>
            </a:p>
          </p:txBody>
        </p:sp>
        <p:sp>
          <p:nvSpPr>
            <p:cNvPr id="15" name="橢圓 257">
              <a:extLst>
                <a:ext uri="{FF2B5EF4-FFF2-40B4-BE49-F238E27FC236}">
                  <a16:creationId xmlns:a16="http://schemas.microsoft.com/office/drawing/2014/main" id="{08B264CB-4F38-64CE-5F76-2322F5403A52}"/>
                </a:ext>
              </a:extLst>
            </p:cNvPr>
            <p:cNvSpPr/>
            <p:nvPr/>
          </p:nvSpPr>
          <p:spPr>
            <a:xfrm>
              <a:off x="6469730" y="3470558"/>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Set 3</a:t>
              </a:r>
              <a:endParaRPr lang="zh-TW" altLang="en-US" sz="2400" dirty="0">
                <a:solidFill>
                  <a:prstClr val="black"/>
                </a:solidFill>
                <a:latin typeface="Calibri" panose="020F0502020204030204"/>
                <a:ea typeface="新細明體" panose="02020500000000000000" pitchFamily="18" charset="-120"/>
              </a:endParaRPr>
            </a:p>
          </p:txBody>
        </p:sp>
        <p:sp>
          <p:nvSpPr>
            <p:cNvPr id="16" name="橢圓 258">
              <a:extLst>
                <a:ext uri="{FF2B5EF4-FFF2-40B4-BE49-F238E27FC236}">
                  <a16:creationId xmlns:a16="http://schemas.microsoft.com/office/drawing/2014/main" id="{ED887199-B16D-3812-9926-90CF3E334178}"/>
                </a:ext>
              </a:extLst>
            </p:cNvPr>
            <p:cNvSpPr/>
            <p:nvPr/>
          </p:nvSpPr>
          <p:spPr>
            <a:xfrm>
              <a:off x="8308054" y="3470558"/>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Set 4</a:t>
              </a:r>
              <a:endParaRPr lang="zh-TW" altLang="en-US" sz="2400" dirty="0">
                <a:solidFill>
                  <a:prstClr val="black"/>
                </a:solidFill>
                <a:latin typeface="Calibri" panose="020F0502020204030204"/>
                <a:ea typeface="新細明體" panose="02020500000000000000" pitchFamily="18" charset="-120"/>
              </a:endParaRPr>
            </a:p>
          </p:txBody>
        </p:sp>
        <p:cxnSp>
          <p:nvCxnSpPr>
            <p:cNvPr id="17" name="直線單箭頭接點 259">
              <a:extLst>
                <a:ext uri="{FF2B5EF4-FFF2-40B4-BE49-F238E27FC236}">
                  <a16:creationId xmlns:a16="http://schemas.microsoft.com/office/drawing/2014/main" id="{6480EC2A-AFDE-086F-140F-24235900EC4E}"/>
                </a:ext>
              </a:extLst>
            </p:cNvPr>
            <p:cNvCxnSpPr/>
            <p:nvPr/>
          </p:nvCxnSpPr>
          <p:spPr>
            <a:xfrm flipH="1">
              <a:off x="3829052" y="2792332"/>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60">
              <a:extLst>
                <a:ext uri="{FF2B5EF4-FFF2-40B4-BE49-F238E27FC236}">
                  <a16:creationId xmlns:a16="http://schemas.microsoft.com/office/drawing/2014/main" id="{540F80D3-1FC9-8685-0A75-EA0E9D5C3BB1}"/>
                </a:ext>
              </a:extLst>
            </p:cNvPr>
            <p:cNvCxnSpPr/>
            <p:nvPr/>
          </p:nvCxnSpPr>
          <p:spPr>
            <a:xfrm flipH="1">
              <a:off x="5326783" y="3111475"/>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261">
              <a:extLst>
                <a:ext uri="{FF2B5EF4-FFF2-40B4-BE49-F238E27FC236}">
                  <a16:creationId xmlns:a16="http://schemas.microsoft.com/office/drawing/2014/main" id="{183EDECD-9671-48C7-4CA9-51717649F697}"/>
                </a:ext>
              </a:extLst>
            </p:cNvPr>
            <p:cNvCxnSpPr/>
            <p:nvPr/>
          </p:nvCxnSpPr>
          <p:spPr>
            <a:xfrm>
              <a:off x="6777355" y="3084937"/>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62">
              <a:extLst>
                <a:ext uri="{FF2B5EF4-FFF2-40B4-BE49-F238E27FC236}">
                  <a16:creationId xmlns:a16="http://schemas.microsoft.com/office/drawing/2014/main" id="{68442F4A-311F-9879-48E5-17115FB9A21A}"/>
                </a:ext>
              </a:extLst>
            </p:cNvPr>
            <p:cNvCxnSpPr/>
            <p:nvPr/>
          </p:nvCxnSpPr>
          <p:spPr>
            <a:xfrm>
              <a:off x="7021783" y="2792332"/>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63">
              <a:extLst>
                <a:ext uri="{FF2B5EF4-FFF2-40B4-BE49-F238E27FC236}">
                  <a16:creationId xmlns:a16="http://schemas.microsoft.com/office/drawing/2014/main" id="{01A41B72-DDAB-6F30-8C9A-46BDA5932547}"/>
                </a:ext>
              </a:extLst>
            </p:cNvPr>
            <p:cNvCxnSpPr/>
            <p:nvPr/>
          </p:nvCxnSpPr>
          <p:spPr>
            <a:xfrm flipH="1">
              <a:off x="8938054" y="410858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64">
              <a:extLst>
                <a:ext uri="{FF2B5EF4-FFF2-40B4-BE49-F238E27FC236}">
                  <a16:creationId xmlns:a16="http://schemas.microsoft.com/office/drawing/2014/main" id="{5E63D848-54F7-90F7-CC57-30A5A68C563B}"/>
                </a:ext>
              </a:extLst>
            </p:cNvPr>
            <p:cNvCxnSpPr/>
            <p:nvPr/>
          </p:nvCxnSpPr>
          <p:spPr>
            <a:xfrm flipH="1">
              <a:off x="5256838" y="4100201"/>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65">
              <a:extLst>
                <a:ext uri="{FF2B5EF4-FFF2-40B4-BE49-F238E27FC236}">
                  <a16:creationId xmlns:a16="http://schemas.microsoft.com/office/drawing/2014/main" id="{2F78AC5F-F8DB-5A4B-84D2-8280B1CA09CB}"/>
                </a:ext>
              </a:extLst>
            </p:cNvPr>
            <p:cNvCxnSpPr/>
            <p:nvPr/>
          </p:nvCxnSpPr>
          <p:spPr>
            <a:xfrm flipH="1">
              <a:off x="7112176" y="410858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66">
              <a:extLst>
                <a:ext uri="{FF2B5EF4-FFF2-40B4-BE49-F238E27FC236}">
                  <a16:creationId xmlns:a16="http://schemas.microsoft.com/office/drawing/2014/main" id="{E47C6951-E25E-3C96-19D8-637C39BE24AB}"/>
                </a:ext>
              </a:extLst>
            </p:cNvPr>
            <p:cNvCxnSpPr/>
            <p:nvPr/>
          </p:nvCxnSpPr>
          <p:spPr>
            <a:xfrm flipH="1">
              <a:off x="3474788" y="4070763"/>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文本框 3">
            <a:extLst>
              <a:ext uri="{FF2B5EF4-FFF2-40B4-BE49-F238E27FC236}">
                <a16:creationId xmlns:a16="http://schemas.microsoft.com/office/drawing/2014/main" id="{FB529EAA-3A89-E7D5-4FCB-7C3034D33D30}"/>
              </a:ext>
            </a:extLst>
          </p:cNvPr>
          <p:cNvSpPr txBox="1"/>
          <p:nvPr/>
        </p:nvSpPr>
        <p:spPr>
          <a:xfrm>
            <a:off x="1030680" y="1567262"/>
            <a:ext cx="10262527" cy="581057"/>
          </a:xfrm>
          <a:prstGeom prst="rect">
            <a:avLst/>
          </a:prstGeom>
          <a:noFill/>
        </p:spPr>
        <p:txBody>
          <a:bodyPr wrap="square" rtlCol="0" anchor="t">
            <a:spAutoFit/>
          </a:bodyPr>
          <a:lstStyle/>
          <a:p>
            <a:pPr marL="342900" indent="-342900" fontAlgn="auto">
              <a:lnSpc>
                <a:spcPct val="150000"/>
              </a:lnSpc>
              <a:buFont typeface="Wingdings" pitchFamily="2" charset="2"/>
              <a:buChar char="q"/>
            </a:pP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将</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训练集拆分成不同的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mini-batch</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11</a:t>
            </a:fld>
            <a:endParaRPr lang="zh-CN" altLang="en-US" dirty="0"/>
          </a:p>
        </p:txBody>
      </p:sp>
    </p:spTree>
    <p:extLst>
      <p:ext uri="{BB962C8B-B14F-4D97-AF65-F5344CB8AC3E}">
        <p14:creationId xmlns:p14="http://schemas.microsoft.com/office/powerpoint/2010/main" val="17135668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文字方塊 2">
            <a:extLst>
              <a:ext uri="{FF2B5EF4-FFF2-40B4-BE49-F238E27FC236}">
                <a16:creationId xmlns:a16="http://schemas.microsoft.com/office/drawing/2014/main" id="{58D7AC1B-1B9F-6791-4F86-3622EE0B0495}"/>
              </a:ext>
            </a:extLst>
          </p:cNvPr>
          <p:cNvSpPr txBox="1"/>
          <p:nvPr/>
        </p:nvSpPr>
        <p:spPr>
          <a:xfrm>
            <a:off x="789794" y="4675246"/>
            <a:ext cx="735557" cy="519558"/>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1</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5" name="矩形 26">
            <a:extLst>
              <a:ext uri="{FF2B5EF4-FFF2-40B4-BE49-F238E27FC236}">
                <a16:creationId xmlns:a16="http://schemas.microsoft.com/office/drawing/2014/main" id="{F7A85A9A-5E7D-BD9E-2400-FB66AE513420}"/>
              </a:ext>
            </a:extLst>
          </p:cNvPr>
          <p:cNvSpPr/>
          <p:nvPr/>
        </p:nvSpPr>
        <p:spPr>
          <a:xfrm>
            <a:off x="453357" y="3251061"/>
            <a:ext cx="1316190" cy="11160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1</a:t>
            </a:r>
            <a:endParaRPr lang="zh-TW" altLang="en-US" sz="2400" dirty="0">
              <a:solidFill>
                <a:prstClr val="black"/>
              </a:solidFill>
              <a:latin typeface="Calibri" panose="020F0502020204030204"/>
              <a:ea typeface="新細明體" panose="02020500000000000000" pitchFamily="18" charset="-120"/>
            </a:endParaRPr>
          </a:p>
        </p:txBody>
      </p:sp>
      <p:sp>
        <p:nvSpPr>
          <p:cNvPr id="6" name="矩形 27">
            <a:extLst>
              <a:ext uri="{FF2B5EF4-FFF2-40B4-BE49-F238E27FC236}">
                <a16:creationId xmlns:a16="http://schemas.microsoft.com/office/drawing/2014/main" id="{CB46F5C9-04CB-FA52-B3DF-07CE5EFA02B2}"/>
              </a:ext>
            </a:extLst>
          </p:cNvPr>
          <p:cNvSpPr/>
          <p:nvPr/>
        </p:nvSpPr>
        <p:spPr>
          <a:xfrm>
            <a:off x="2239975" y="3246496"/>
            <a:ext cx="1316190" cy="11160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2</a:t>
            </a:r>
            <a:endParaRPr lang="zh-TW" altLang="en-US" sz="2400" dirty="0">
              <a:solidFill>
                <a:prstClr val="black"/>
              </a:solidFill>
              <a:latin typeface="Calibri" panose="020F0502020204030204"/>
              <a:ea typeface="新細明體" panose="02020500000000000000" pitchFamily="18" charset="-120"/>
            </a:endParaRPr>
          </a:p>
        </p:txBody>
      </p:sp>
      <p:sp>
        <p:nvSpPr>
          <p:cNvPr id="7" name="矩形 28">
            <a:extLst>
              <a:ext uri="{FF2B5EF4-FFF2-40B4-BE49-F238E27FC236}">
                <a16:creationId xmlns:a16="http://schemas.microsoft.com/office/drawing/2014/main" id="{96A57BEE-CE3E-8D35-23D7-2E03CFA3275B}"/>
              </a:ext>
            </a:extLst>
          </p:cNvPr>
          <p:cNvSpPr/>
          <p:nvPr/>
        </p:nvSpPr>
        <p:spPr>
          <a:xfrm>
            <a:off x="4078299" y="3228364"/>
            <a:ext cx="1316190" cy="11160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3</a:t>
            </a:r>
            <a:endParaRPr lang="zh-TW" altLang="en-US" sz="2400" dirty="0">
              <a:solidFill>
                <a:prstClr val="black"/>
              </a:solidFill>
              <a:latin typeface="Calibri" panose="020F0502020204030204"/>
              <a:ea typeface="新細明體" panose="02020500000000000000" pitchFamily="18" charset="-120"/>
            </a:endParaRPr>
          </a:p>
        </p:txBody>
      </p:sp>
      <p:sp>
        <p:nvSpPr>
          <p:cNvPr id="8" name="矩形 29">
            <a:extLst>
              <a:ext uri="{FF2B5EF4-FFF2-40B4-BE49-F238E27FC236}">
                <a16:creationId xmlns:a16="http://schemas.microsoft.com/office/drawing/2014/main" id="{E5F86300-F0C3-0666-3A94-B3039EFC906A}"/>
              </a:ext>
            </a:extLst>
          </p:cNvPr>
          <p:cNvSpPr/>
          <p:nvPr/>
        </p:nvSpPr>
        <p:spPr>
          <a:xfrm>
            <a:off x="5916623" y="3246496"/>
            <a:ext cx="1316190" cy="11160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p>
          <a:p>
            <a:pPr algn="ctr">
              <a:defRPr/>
            </a:pPr>
            <a:r>
              <a:rPr lang="en-US" altLang="zh-TW" sz="2400" dirty="0">
                <a:solidFill>
                  <a:prstClr val="black"/>
                </a:solidFill>
                <a:latin typeface="Calibri" panose="020F0502020204030204"/>
                <a:ea typeface="新細明體" panose="02020500000000000000" pitchFamily="18" charset="-120"/>
              </a:rPr>
              <a:t>4</a:t>
            </a:r>
            <a:endParaRPr lang="zh-TW" altLang="en-US" sz="2400" dirty="0">
              <a:solidFill>
                <a:prstClr val="black"/>
              </a:solidFill>
              <a:latin typeface="Calibri" panose="020F0502020204030204"/>
              <a:ea typeface="新細明體" panose="02020500000000000000" pitchFamily="18" charset="-120"/>
            </a:endParaRPr>
          </a:p>
        </p:txBody>
      </p:sp>
      <p:sp>
        <p:nvSpPr>
          <p:cNvPr id="9" name="文字方塊 30">
            <a:extLst>
              <a:ext uri="{FF2B5EF4-FFF2-40B4-BE49-F238E27FC236}">
                <a16:creationId xmlns:a16="http://schemas.microsoft.com/office/drawing/2014/main" id="{D32ACF73-6BDA-F5BA-AF57-71251E3314AF}"/>
              </a:ext>
            </a:extLst>
          </p:cNvPr>
          <p:cNvSpPr txBox="1"/>
          <p:nvPr/>
        </p:nvSpPr>
        <p:spPr>
          <a:xfrm>
            <a:off x="2832435" y="1858197"/>
            <a:ext cx="2394896" cy="519558"/>
          </a:xfrm>
          <a:prstGeom prst="rect">
            <a:avLst/>
          </a:prstGeom>
          <a:noFill/>
        </p:spPr>
        <p:txBody>
          <a:bodyPr wrap="square" rtlCol="0">
            <a:spAutoFit/>
          </a:bodyPr>
          <a:lstStyle/>
          <a:p>
            <a:pPr>
              <a:defRPr/>
            </a:pPr>
            <a:r>
              <a:rPr lang="en-US" altLang="zh-TW" sz="2800" dirty="0">
                <a:solidFill>
                  <a:prstClr val="black"/>
                </a:solidFill>
                <a:latin typeface="Calibri" panose="020F0502020204030204"/>
                <a:ea typeface="新細明體" panose="02020500000000000000" pitchFamily="18" charset="-120"/>
              </a:rPr>
              <a:t>Testing data x</a:t>
            </a:r>
            <a:endParaRPr lang="zh-TW" altLang="en-US" sz="2800" dirty="0">
              <a:solidFill>
                <a:prstClr val="black"/>
              </a:solidFill>
              <a:latin typeface="Calibri" panose="020F0502020204030204"/>
              <a:ea typeface="新細明體" panose="02020500000000000000" pitchFamily="18" charset="-120"/>
            </a:endParaRPr>
          </a:p>
        </p:txBody>
      </p:sp>
      <p:sp>
        <p:nvSpPr>
          <p:cNvPr id="10" name="文字方塊 31">
            <a:extLst>
              <a:ext uri="{FF2B5EF4-FFF2-40B4-BE49-F238E27FC236}">
                <a16:creationId xmlns:a16="http://schemas.microsoft.com/office/drawing/2014/main" id="{2BB2BA8F-3280-BCDF-8605-794221CD9F37}"/>
              </a:ext>
            </a:extLst>
          </p:cNvPr>
          <p:cNvSpPr txBox="1"/>
          <p:nvPr/>
        </p:nvSpPr>
        <p:spPr>
          <a:xfrm>
            <a:off x="2576412" y="4675246"/>
            <a:ext cx="735557" cy="519558"/>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2</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11" name="文字方塊 32">
            <a:extLst>
              <a:ext uri="{FF2B5EF4-FFF2-40B4-BE49-F238E27FC236}">
                <a16:creationId xmlns:a16="http://schemas.microsoft.com/office/drawing/2014/main" id="{52D9A82E-4553-D036-37FF-1952BE0BBB0A}"/>
              </a:ext>
            </a:extLst>
          </p:cNvPr>
          <p:cNvSpPr txBox="1"/>
          <p:nvPr/>
        </p:nvSpPr>
        <p:spPr>
          <a:xfrm>
            <a:off x="4427323" y="4675246"/>
            <a:ext cx="735557" cy="519558"/>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3</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13" name="文字方塊 33">
            <a:extLst>
              <a:ext uri="{FF2B5EF4-FFF2-40B4-BE49-F238E27FC236}">
                <a16:creationId xmlns:a16="http://schemas.microsoft.com/office/drawing/2014/main" id="{3DD6AEC9-4697-128E-BFF1-7F5D39119FC4}"/>
              </a:ext>
            </a:extLst>
          </p:cNvPr>
          <p:cNvSpPr txBox="1"/>
          <p:nvPr/>
        </p:nvSpPr>
        <p:spPr>
          <a:xfrm>
            <a:off x="6278234" y="4675246"/>
            <a:ext cx="735557" cy="519558"/>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4</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14" name="文字方塊 34">
            <a:extLst>
              <a:ext uri="{FF2B5EF4-FFF2-40B4-BE49-F238E27FC236}">
                <a16:creationId xmlns:a16="http://schemas.microsoft.com/office/drawing/2014/main" id="{AE3462FB-878F-91D3-B92A-B2DA38868EEE}"/>
              </a:ext>
            </a:extLst>
          </p:cNvPr>
          <p:cNvSpPr txBox="1"/>
          <p:nvPr/>
        </p:nvSpPr>
        <p:spPr>
          <a:xfrm>
            <a:off x="2538313" y="5635698"/>
            <a:ext cx="2394896" cy="519558"/>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average</a:t>
            </a:r>
            <a:endParaRPr lang="zh-TW" altLang="en-US" sz="2800" dirty="0">
              <a:solidFill>
                <a:prstClr val="black"/>
              </a:solidFill>
              <a:latin typeface="Calibri" panose="020F0502020204030204"/>
              <a:ea typeface="新細明體" panose="02020500000000000000" pitchFamily="18" charset="-120"/>
            </a:endParaRPr>
          </a:p>
        </p:txBody>
      </p:sp>
      <p:cxnSp>
        <p:nvCxnSpPr>
          <p:cNvPr id="15" name="直線單箭頭接點 35">
            <a:extLst>
              <a:ext uri="{FF2B5EF4-FFF2-40B4-BE49-F238E27FC236}">
                <a16:creationId xmlns:a16="http://schemas.microsoft.com/office/drawing/2014/main" id="{64C8CE60-F5A8-384D-AE3A-351E1E5F6FFD}"/>
              </a:ext>
            </a:extLst>
          </p:cNvPr>
          <p:cNvCxnSpPr>
            <a:cxnSpLocks/>
            <a:endCxn id="5" idx="0"/>
          </p:cNvCxnSpPr>
          <p:nvPr/>
        </p:nvCxnSpPr>
        <p:spPr>
          <a:xfrm flipH="1">
            <a:off x="1111452" y="2417468"/>
            <a:ext cx="2182737" cy="8335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7">
            <a:extLst>
              <a:ext uri="{FF2B5EF4-FFF2-40B4-BE49-F238E27FC236}">
                <a16:creationId xmlns:a16="http://schemas.microsoft.com/office/drawing/2014/main" id="{5985E94A-B8BA-A3E5-6167-12330C04D0F5}"/>
              </a:ext>
            </a:extLst>
          </p:cNvPr>
          <p:cNvCxnSpPr>
            <a:cxnSpLocks/>
            <a:endCxn id="6" idx="0"/>
          </p:cNvCxnSpPr>
          <p:nvPr/>
        </p:nvCxnSpPr>
        <p:spPr>
          <a:xfrm flipH="1">
            <a:off x="2898070" y="2455582"/>
            <a:ext cx="694456" cy="790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38">
            <a:extLst>
              <a:ext uri="{FF2B5EF4-FFF2-40B4-BE49-F238E27FC236}">
                <a16:creationId xmlns:a16="http://schemas.microsoft.com/office/drawing/2014/main" id="{9FACCCFE-2F03-8993-8315-2631D6693CFD}"/>
              </a:ext>
            </a:extLst>
          </p:cNvPr>
          <p:cNvCxnSpPr>
            <a:endCxn id="7" idx="0"/>
          </p:cNvCxnSpPr>
          <p:nvPr/>
        </p:nvCxnSpPr>
        <p:spPr>
          <a:xfrm>
            <a:off x="4078300" y="2496894"/>
            <a:ext cx="658094"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39">
            <a:extLst>
              <a:ext uri="{FF2B5EF4-FFF2-40B4-BE49-F238E27FC236}">
                <a16:creationId xmlns:a16="http://schemas.microsoft.com/office/drawing/2014/main" id="{6D292D84-88F8-F569-9AE2-D6138666CA2A}"/>
              </a:ext>
            </a:extLst>
          </p:cNvPr>
          <p:cNvCxnSpPr>
            <a:endCxn id="8" idx="0"/>
          </p:cNvCxnSpPr>
          <p:nvPr/>
        </p:nvCxnSpPr>
        <p:spPr>
          <a:xfrm>
            <a:off x="4389222" y="2417468"/>
            <a:ext cx="2185496" cy="829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6">
            <a:extLst>
              <a:ext uri="{FF2B5EF4-FFF2-40B4-BE49-F238E27FC236}">
                <a16:creationId xmlns:a16="http://schemas.microsoft.com/office/drawing/2014/main" id="{88E9F011-C94D-7A10-08A4-5775CB0056FF}"/>
              </a:ext>
            </a:extLst>
          </p:cNvPr>
          <p:cNvCxnSpPr>
            <a:cxnSpLocks/>
          </p:cNvCxnSpPr>
          <p:nvPr/>
        </p:nvCxnSpPr>
        <p:spPr>
          <a:xfrm>
            <a:off x="6573848" y="4390414"/>
            <a:ext cx="0" cy="4468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7">
            <a:extLst>
              <a:ext uri="{FF2B5EF4-FFF2-40B4-BE49-F238E27FC236}">
                <a16:creationId xmlns:a16="http://schemas.microsoft.com/office/drawing/2014/main" id="{D4F1D795-9849-AF9E-835D-224986DB35D8}"/>
              </a:ext>
            </a:extLst>
          </p:cNvPr>
          <p:cNvCxnSpPr>
            <a:cxnSpLocks/>
          </p:cNvCxnSpPr>
          <p:nvPr/>
        </p:nvCxnSpPr>
        <p:spPr>
          <a:xfrm>
            <a:off x="2892632" y="4382029"/>
            <a:ext cx="0" cy="4468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48">
            <a:extLst>
              <a:ext uri="{FF2B5EF4-FFF2-40B4-BE49-F238E27FC236}">
                <a16:creationId xmlns:a16="http://schemas.microsoft.com/office/drawing/2014/main" id="{EC1CB372-AD46-8D16-0FE0-FA1A95A516A2}"/>
              </a:ext>
            </a:extLst>
          </p:cNvPr>
          <p:cNvCxnSpPr>
            <a:cxnSpLocks/>
          </p:cNvCxnSpPr>
          <p:nvPr/>
        </p:nvCxnSpPr>
        <p:spPr>
          <a:xfrm>
            <a:off x="4747970" y="4390414"/>
            <a:ext cx="0" cy="4468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9">
            <a:extLst>
              <a:ext uri="{FF2B5EF4-FFF2-40B4-BE49-F238E27FC236}">
                <a16:creationId xmlns:a16="http://schemas.microsoft.com/office/drawing/2014/main" id="{1DC0DC5D-093D-7E26-D850-B598551B7262}"/>
              </a:ext>
            </a:extLst>
          </p:cNvPr>
          <p:cNvCxnSpPr>
            <a:cxnSpLocks/>
          </p:cNvCxnSpPr>
          <p:nvPr/>
        </p:nvCxnSpPr>
        <p:spPr>
          <a:xfrm>
            <a:off x="1110582" y="4352591"/>
            <a:ext cx="0" cy="4468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50">
            <a:extLst>
              <a:ext uri="{FF2B5EF4-FFF2-40B4-BE49-F238E27FC236}">
                <a16:creationId xmlns:a16="http://schemas.microsoft.com/office/drawing/2014/main" id="{126E924D-BD1E-ABA8-0BE3-A479EBB74F29}"/>
              </a:ext>
            </a:extLst>
          </p:cNvPr>
          <p:cNvCxnSpPr>
            <a:cxnSpLocks/>
          </p:cNvCxnSpPr>
          <p:nvPr/>
        </p:nvCxnSpPr>
        <p:spPr>
          <a:xfrm>
            <a:off x="1167731" y="5218802"/>
            <a:ext cx="1805804" cy="6737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1">
            <a:extLst>
              <a:ext uri="{FF2B5EF4-FFF2-40B4-BE49-F238E27FC236}">
                <a16:creationId xmlns:a16="http://schemas.microsoft.com/office/drawing/2014/main" id="{643FE201-1984-8986-9EB2-AB0B384C1EA9}"/>
              </a:ext>
            </a:extLst>
          </p:cNvPr>
          <p:cNvCxnSpPr>
            <a:stCxn id="10" idx="2"/>
          </p:cNvCxnSpPr>
          <p:nvPr/>
        </p:nvCxnSpPr>
        <p:spPr>
          <a:xfrm>
            <a:off x="2944191" y="5194804"/>
            <a:ext cx="505507" cy="5572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52">
            <a:extLst>
              <a:ext uri="{FF2B5EF4-FFF2-40B4-BE49-F238E27FC236}">
                <a16:creationId xmlns:a16="http://schemas.microsoft.com/office/drawing/2014/main" id="{6D97385B-4331-E81E-DFD4-97A33F397608}"/>
              </a:ext>
            </a:extLst>
          </p:cNvPr>
          <p:cNvCxnSpPr>
            <a:stCxn id="13" idx="2"/>
          </p:cNvCxnSpPr>
          <p:nvPr/>
        </p:nvCxnSpPr>
        <p:spPr>
          <a:xfrm flipH="1">
            <a:off x="4401226" y="5194804"/>
            <a:ext cx="2244787" cy="7025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id="{81C0AB7F-CB60-963D-E53A-FB6551789549}"/>
              </a:ext>
            </a:extLst>
          </p:cNvPr>
          <p:cNvCxnSpPr>
            <a:cxnSpLocks/>
          </p:cNvCxnSpPr>
          <p:nvPr/>
        </p:nvCxnSpPr>
        <p:spPr>
          <a:xfrm flipH="1">
            <a:off x="4643380" y="5160593"/>
            <a:ext cx="17703" cy="5873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3">
            <a:extLst>
              <a:ext uri="{FF2B5EF4-FFF2-40B4-BE49-F238E27FC236}">
                <a16:creationId xmlns:a16="http://schemas.microsoft.com/office/drawing/2014/main" id="{0A85D5CC-4056-10F9-8F48-3432A1CA81C4}"/>
              </a:ext>
            </a:extLst>
          </p:cNvPr>
          <p:cNvSpPr txBox="1"/>
          <p:nvPr/>
        </p:nvSpPr>
        <p:spPr>
          <a:xfrm>
            <a:off x="661081" y="970326"/>
            <a:ext cx="9986644" cy="576990"/>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测试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阶段</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可看成是</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将测试数据输入不同的网络得到输出再求平均</a:t>
            </a:r>
          </a:p>
        </p:txBody>
      </p:sp>
      <p:sp>
        <p:nvSpPr>
          <p:cNvPr id="28" name="TextBox 28">
            <a:extLst>
              <a:ext uri="{FF2B5EF4-FFF2-40B4-BE49-F238E27FC236}">
                <a16:creationId xmlns:a16="http://schemas.microsoft.com/office/drawing/2014/main" id="{07A7DDC4-EECA-9D88-48E4-AAC83F62DB41}"/>
              </a:ext>
            </a:extLst>
          </p:cNvPr>
          <p:cNvSpPr txBox="1"/>
          <p:nvPr/>
        </p:nvSpPr>
        <p:spPr>
          <a:xfrm>
            <a:off x="7970825" y="2691398"/>
            <a:ext cx="3962400" cy="1884618"/>
          </a:xfrm>
          <a:prstGeom prst="rect">
            <a:avLst/>
          </a:prstGeom>
          <a:noFill/>
        </p:spPr>
        <p:txBody>
          <a:bodyPr wrap="square">
            <a:spAutoFit/>
          </a:bodyPr>
          <a:lstStyle/>
          <a:p>
            <a:pPr marL="285750" indent="-285750" fontAlgn="auto">
              <a:lnSpc>
                <a:spcPct val="150000"/>
              </a:lnSpc>
              <a:buFont typeface="Wingdings" pitchFamily="2" charset="2"/>
              <a:buChar char="q"/>
            </a:pPr>
            <a:r>
              <a:rPr lang="zh-CN" altLang="en-US" sz="2000" dirty="0">
                <a:latin typeface="+mn-ea"/>
                <a:cs typeface="+mn-ea"/>
              </a:rPr>
              <a:t>集成模型一般优于单一模型，因为它们可以捕获更多的随机性。相似地，dropout使得神经网络模型优于正常的模型。</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12</a:t>
            </a:fld>
            <a:endParaRPr lang="zh-CN" altLang="en-US" dirty="0"/>
          </a:p>
        </p:txBody>
      </p:sp>
    </p:spTree>
    <p:extLst>
      <p:ext uri="{BB962C8B-B14F-4D97-AF65-F5344CB8AC3E}">
        <p14:creationId xmlns:p14="http://schemas.microsoft.com/office/powerpoint/2010/main" val="285576034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p:bldP spid="10" grpId="0"/>
      <p:bldP spid="11" grpId="0"/>
      <p:bldP spid="13" grpId="0"/>
      <p:bldP spid="14"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文本框 3">
            <a:extLst>
              <a:ext uri="{FF2B5EF4-FFF2-40B4-BE49-F238E27FC236}">
                <a16:creationId xmlns:a16="http://schemas.microsoft.com/office/drawing/2014/main" id="{1CDFFB4A-8ABA-3561-E60D-C53A7A645DB6}"/>
              </a:ext>
            </a:extLst>
          </p:cNvPr>
          <p:cNvSpPr txBox="1"/>
          <p:nvPr/>
        </p:nvSpPr>
        <p:spPr>
          <a:xfrm>
            <a:off x="256992" y="1379831"/>
            <a:ext cx="10262527" cy="581057"/>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Dropout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为什么能缓解过拟合问题？</a:t>
            </a:r>
          </a:p>
        </p:txBody>
      </p:sp>
      <p:sp>
        <p:nvSpPr>
          <p:cNvPr id="5" name="文本框 1">
            <a:extLst>
              <a:ext uri="{FF2B5EF4-FFF2-40B4-BE49-F238E27FC236}">
                <a16:creationId xmlns:a16="http://schemas.microsoft.com/office/drawing/2014/main" id="{4935126F-FA07-3CF2-E0F5-C916A396B08B}"/>
              </a:ext>
            </a:extLst>
          </p:cNvPr>
          <p:cNvSpPr txBox="1"/>
          <p:nvPr/>
        </p:nvSpPr>
        <p:spPr>
          <a:xfrm>
            <a:off x="636367" y="1865479"/>
            <a:ext cx="11187430" cy="961225"/>
          </a:xfrm>
          <a:prstGeom prst="rect">
            <a:avLst/>
          </a:prstGeom>
          <a:noFill/>
        </p:spPr>
        <p:txBody>
          <a:bodyPr wrap="square" rtlCol="0" anchor="t">
            <a:spAutoFit/>
          </a:bodyPr>
          <a:lstStyle/>
          <a:p>
            <a:pPr fontAlgn="auto">
              <a:lnSpc>
                <a:spcPct val="150000"/>
              </a:lnSpc>
            </a:pPr>
            <a:endParaRPr lang="zh-CN" altLang="en-US" sz="2000" dirty="0">
              <a:solidFill>
                <a:schemeClr val="accent1"/>
              </a:solidFill>
              <a:latin typeface="+mn-ea"/>
              <a:cs typeface="+mn-ea"/>
              <a:sym typeface="+mn-ea"/>
            </a:endParaRPr>
          </a:p>
          <a:p>
            <a:pPr marL="285750" indent="-285750" latinLnBrk="0">
              <a:lnSpc>
                <a:spcPct val="150000"/>
              </a:lnSpc>
              <a:buFont typeface="Wingdings" pitchFamily="2" charset="2"/>
              <a:buChar char="q"/>
            </a:pPr>
            <a:r>
              <a:rPr lang="zh-CN" sz="2000" b="1" dirty="0">
                <a:latin typeface="+mn-ea"/>
                <a:cs typeface="+mn-ea"/>
                <a:sym typeface="+mn-ea"/>
              </a:rPr>
              <a:t>Dropout可以看作是集成了大量神经网络的方法</a:t>
            </a:r>
            <a:endParaRPr lang="en-US" altLang="zh-CN" sz="2000" dirty="0">
              <a:latin typeface="+mn-ea"/>
              <a:cs typeface="+mn-ea"/>
              <a:sym typeface="+mn-ea"/>
            </a:endParaRPr>
          </a:p>
        </p:txBody>
      </p:sp>
      <p:sp>
        <p:nvSpPr>
          <p:cNvPr id="6" name="文本框 1">
            <a:extLst>
              <a:ext uri="{FF2B5EF4-FFF2-40B4-BE49-F238E27FC236}">
                <a16:creationId xmlns:a16="http://schemas.microsoft.com/office/drawing/2014/main" id="{9D128952-6380-7714-E55F-DE7DF9509224}"/>
              </a:ext>
            </a:extLst>
          </p:cNvPr>
          <p:cNvSpPr txBox="1"/>
          <p:nvPr/>
        </p:nvSpPr>
        <p:spPr>
          <a:xfrm>
            <a:off x="1004570" y="2929440"/>
            <a:ext cx="11187430" cy="499560"/>
          </a:xfrm>
          <a:prstGeom prst="rect">
            <a:avLst/>
          </a:prstGeom>
          <a:noFill/>
        </p:spPr>
        <p:txBody>
          <a:bodyPr wrap="square" rtlCol="0" anchor="t">
            <a:spAutoFit/>
          </a:bodyPr>
          <a:lstStyle/>
          <a:p>
            <a:pPr marL="342900" indent="-342900">
              <a:lnSpc>
                <a:spcPct val="150000"/>
              </a:lnSpc>
              <a:buFont typeface="Wingdings" pitchFamily="2" charset="2"/>
              <a:buChar char="v"/>
            </a:pPr>
            <a:r>
              <a:rPr lang="zh-CN" altLang="en-US" sz="2000" dirty="0"/>
              <a:t>不同的网络可能产生不同的过拟合，取平均则有可能让一些“相反的”拟合互相抵消</a:t>
            </a:r>
            <a:endParaRPr lang="en-US" altLang="zh-CN" sz="2000" dirty="0">
              <a:latin typeface="+mn-ea"/>
              <a:cs typeface="+mn-ea"/>
              <a:sym typeface="+mn-ea"/>
            </a:endParaRPr>
          </a:p>
        </p:txBody>
      </p:sp>
      <p:sp>
        <p:nvSpPr>
          <p:cNvPr id="7" name="文本框 1">
            <a:extLst>
              <a:ext uri="{FF2B5EF4-FFF2-40B4-BE49-F238E27FC236}">
                <a16:creationId xmlns:a16="http://schemas.microsoft.com/office/drawing/2014/main" id="{03EE62C7-641E-C1C4-18D9-3ABB17C4A5F9}"/>
              </a:ext>
            </a:extLst>
          </p:cNvPr>
          <p:cNvSpPr txBox="1"/>
          <p:nvPr/>
        </p:nvSpPr>
        <p:spPr>
          <a:xfrm>
            <a:off x="636367" y="3531736"/>
            <a:ext cx="11187430" cy="1422890"/>
          </a:xfrm>
          <a:prstGeom prst="rect">
            <a:avLst/>
          </a:prstGeom>
          <a:noFill/>
        </p:spPr>
        <p:txBody>
          <a:bodyPr wrap="square" rtlCol="0" anchor="t">
            <a:spAutoFit/>
          </a:bodyPr>
          <a:lstStyle/>
          <a:p>
            <a:pPr fontAlgn="auto">
              <a:lnSpc>
                <a:spcPct val="150000"/>
              </a:lnSpc>
            </a:pPr>
            <a:endParaRPr lang="zh-CN" altLang="en-US" sz="2000" dirty="0">
              <a:solidFill>
                <a:schemeClr val="accent1"/>
              </a:solidFill>
              <a:latin typeface="+mn-ea"/>
              <a:cs typeface="+mn-ea"/>
              <a:sym typeface="+mn-ea"/>
            </a:endParaRPr>
          </a:p>
          <a:p>
            <a:pPr marL="342900" indent="-342900" latinLnBrk="0">
              <a:lnSpc>
                <a:spcPct val="150000"/>
              </a:lnSpc>
              <a:buFont typeface="Wingdings" pitchFamily="2" charset="2"/>
              <a:buChar char="q"/>
            </a:pPr>
            <a:r>
              <a:rPr lang="en-US" altLang="zh-CN" sz="2000" b="1" dirty="0">
                <a:latin typeface="+mn-ea"/>
                <a:cs typeface="+mn-ea"/>
                <a:sym typeface="+mn-ea"/>
              </a:rPr>
              <a:t>Dropout</a:t>
            </a:r>
            <a:r>
              <a:rPr lang="zh-CN" altLang="en-US" sz="2000" b="1" dirty="0">
                <a:latin typeface="+mn-ea"/>
                <a:cs typeface="+mn-ea"/>
                <a:sym typeface="+mn-ea"/>
              </a:rPr>
              <a:t>能够减少神经元之间复杂的共适应（</a:t>
            </a:r>
            <a:r>
              <a:rPr lang="en-US" altLang="zh-CN" sz="2000" b="1" dirty="0">
                <a:latin typeface="+mn-ea"/>
                <a:cs typeface="+mn-ea"/>
                <a:sym typeface="+mn-ea"/>
              </a:rPr>
              <a:t>co-adaptation</a:t>
            </a:r>
            <a:r>
              <a:rPr lang="zh-CN" altLang="en-US" sz="2000" b="1" dirty="0">
                <a:latin typeface="+mn-ea"/>
                <a:cs typeface="+mn-ea"/>
                <a:sym typeface="+mn-ea"/>
              </a:rPr>
              <a:t>）关系</a:t>
            </a:r>
            <a:endParaRPr lang="en-US" altLang="zh-CN" sz="2000" dirty="0">
              <a:latin typeface="+mn-ea"/>
              <a:cs typeface="+mn-ea"/>
              <a:sym typeface="+mn-ea"/>
            </a:endParaRPr>
          </a:p>
          <a:p>
            <a:pPr latinLnBrk="0">
              <a:lnSpc>
                <a:spcPct val="150000"/>
              </a:lnSpc>
            </a:pPr>
            <a:r>
              <a:rPr lang="zh-CN" altLang="en-US" sz="2000" dirty="0">
                <a:latin typeface="+mn-ea"/>
                <a:cs typeface="+mn-ea"/>
                <a:sym typeface="+mn-ea"/>
              </a:rPr>
              <a:t>    </a:t>
            </a:r>
            <a:endParaRPr lang="zh-CN" sz="2000" dirty="0">
              <a:latin typeface="+mn-ea"/>
              <a:cs typeface="+mn-ea"/>
              <a:sym typeface="+mn-ea"/>
            </a:endParaRPr>
          </a:p>
        </p:txBody>
      </p:sp>
      <p:sp>
        <p:nvSpPr>
          <p:cNvPr id="8" name="文本框 1">
            <a:extLst>
              <a:ext uri="{FF2B5EF4-FFF2-40B4-BE49-F238E27FC236}">
                <a16:creationId xmlns:a16="http://schemas.microsoft.com/office/drawing/2014/main" id="{FE04B9DC-1567-7848-396B-B74C7B94260F}"/>
              </a:ext>
            </a:extLst>
          </p:cNvPr>
          <p:cNvSpPr txBox="1"/>
          <p:nvPr/>
        </p:nvSpPr>
        <p:spPr>
          <a:xfrm>
            <a:off x="1004570" y="4704846"/>
            <a:ext cx="11187430" cy="1422890"/>
          </a:xfrm>
          <a:prstGeom prst="rect">
            <a:avLst/>
          </a:prstGeom>
          <a:noFill/>
        </p:spPr>
        <p:txBody>
          <a:bodyPr wrap="square" rtlCol="0" anchor="t">
            <a:spAutoFit/>
          </a:bodyPr>
          <a:lstStyle/>
          <a:p>
            <a:pPr marL="342900" indent="-342900">
              <a:lnSpc>
                <a:spcPct val="150000"/>
              </a:lnSpc>
              <a:buFont typeface="Wingdings" pitchFamily="2" charset="2"/>
              <a:buChar char="v"/>
            </a:pPr>
            <a:r>
              <a:rPr lang="en-US" altLang="zh-CN" sz="2000" dirty="0">
                <a:latin typeface="+mn-ea"/>
                <a:cs typeface="+mn-ea"/>
                <a:sym typeface="+mn-ea"/>
              </a:rPr>
              <a:t>Dropout</a:t>
            </a:r>
            <a:r>
              <a:rPr lang="zh-CN" altLang="en-US" sz="2000" dirty="0">
                <a:latin typeface="+mn-ea"/>
                <a:cs typeface="+mn-ea"/>
                <a:sym typeface="+mn-ea"/>
              </a:rPr>
              <a:t>每次丢弃的神经元呈随机选择的，网络权值的更新不会依赖于隐节点之间的固定关系即网络中每个神经元不会对另一个特定神经元的激活非常敏感，这使得网络能够学习到一些更加泛化的特征。</a:t>
            </a:r>
            <a:endParaRPr lang="en-US" altLang="zh-CN" sz="2000" dirty="0">
              <a:latin typeface="+mn-ea"/>
              <a:cs typeface="+mn-ea"/>
              <a:sym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13</a:t>
            </a:fld>
            <a:endParaRPr lang="zh-CN" altLang="en-US" dirty="0"/>
          </a:p>
        </p:txBody>
      </p:sp>
    </p:spTree>
    <p:extLst>
      <p:ext uri="{BB962C8B-B14F-4D97-AF65-F5344CB8AC3E}">
        <p14:creationId xmlns:p14="http://schemas.microsoft.com/office/powerpoint/2010/main" val="145354389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內容版面配置區 2">
            <a:extLst>
              <a:ext uri="{FF2B5EF4-FFF2-40B4-BE49-F238E27FC236}">
                <a16:creationId xmlns:a16="http://schemas.microsoft.com/office/drawing/2014/main" id="{0A811DF7-92BA-B32D-546C-AEA1E07059AB}"/>
              </a:ext>
            </a:extLst>
          </p:cNvPr>
          <p:cNvSpPr txBox="1">
            <a:spLocks/>
          </p:cNvSpPr>
          <p:nvPr/>
        </p:nvSpPr>
        <p:spPr>
          <a:xfrm>
            <a:off x="1371599" y="1477071"/>
            <a:ext cx="9959547" cy="5012096"/>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spcBef>
                <a:spcPts val="1000"/>
              </a:spcBef>
              <a:buFont typeface="Wingdings" pitchFamily="2" charset="2"/>
              <a:buChar char="Ø"/>
            </a:pPr>
            <a:r>
              <a:rPr lang="zh-TW" altLang="en-US" sz="2400" dirty="0"/>
              <a:t>关于</a:t>
            </a:r>
            <a:r>
              <a:rPr lang="en-US" altLang="zh-TW" sz="2400" dirty="0"/>
              <a:t>dropout</a:t>
            </a:r>
            <a:r>
              <a:rPr lang="zh-TW" altLang="en-US" sz="2400" dirty="0"/>
              <a:t>的其他参考文献</a:t>
            </a:r>
            <a:r>
              <a:rPr lang="en-US" altLang="zh-TW" sz="2400" dirty="0"/>
              <a:t> </a:t>
            </a:r>
            <a:r>
              <a:rPr lang="en-US" altLang="zh-TW" sz="1800" dirty="0">
                <a:solidFill>
                  <a:srgbClr val="0000FF"/>
                </a:solidFill>
              </a:rPr>
              <a:t>[Nitish Srivastava, JMLR’14] [Pierre </a:t>
            </a:r>
            <a:r>
              <a:rPr lang="en-US" altLang="zh-TW" sz="1800" dirty="0" err="1">
                <a:solidFill>
                  <a:srgbClr val="0000FF"/>
                </a:solidFill>
              </a:rPr>
              <a:t>Baldi</a:t>
            </a:r>
            <a:r>
              <a:rPr lang="en-US" altLang="zh-TW" sz="1800" dirty="0">
                <a:solidFill>
                  <a:srgbClr val="0000FF"/>
                </a:solidFill>
              </a:rPr>
              <a:t>, NIPS’13][Geoffrey E. Hinton, arXiv’12]</a:t>
            </a:r>
          </a:p>
          <a:p>
            <a:pPr marL="342900" lvl="2" indent="-342900">
              <a:spcBef>
                <a:spcPts val="1000"/>
              </a:spcBef>
              <a:buFont typeface="Wingdings" pitchFamily="2" charset="2"/>
              <a:buChar char="Ø"/>
            </a:pPr>
            <a:r>
              <a:rPr lang="en-US" altLang="zh-TW" sz="2400" dirty="0"/>
              <a:t>Dropout </a:t>
            </a:r>
            <a:r>
              <a:rPr lang="zh-TW" altLang="en-US" sz="2400" dirty="0"/>
              <a:t>与激活函数</a:t>
            </a:r>
            <a:r>
              <a:rPr lang="zh-CN" altLang="en-US" sz="2400" dirty="0"/>
              <a:t> </a:t>
            </a:r>
            <a:r>
              <a:rPr lang="en-US" altLang="zh-TW" sz="2400" dirty="0" err="1"/>
              <a:t>Maxout</a:t>
            </a:r>
            <a:r>
              <a:rPr lang="zh-CN" altLang="en-US" sz="2400" dirty="0"/>
              <a:t> 一块使用效果更好</a:t>
            </a:r>
            <a:r>
              <a:rPr lang="en-US" altLang="zh-TW" sz="2400" dirty="0"/>
              <a:t> </a:t>
            </a:r>
            <a:r>
              <a:rPr lang="en-US" altLang="zh-TW" sz="1800" dirty="0">
                <a:solidFill>
                  <a:srgbClr val="0000FF"/>
                </a:solidFill>
              </a:rPr>
              <a:t>[Ian J. Goodfellow, ICML’13]</a:t>
            </a:r>
          </a:p>
          <a:p>
            <a:pPr marL="342900" lvl="2" indent="-342900">
              <a:spcBef>
                <a:spcPts val="1000"/>
              </a:spcBef>
              <a:buFont typeface="Wingdings" pitchFamily="2" charset="2"/>
              <a:buChar char="Ø"/>
            </a:pPr>
            <a:r>
              <a:rPr lang="en-US" altLang="zh-TW" sz="2400" dirty="0" err="1">
                <a:solidFill>
                  <a:srgbClr val="FF0000"/>
                </a:solidFill>
              </a:rPr>
              <a:t>Dropconnect</a:t>
            </a:r>
            <a:r>
              <a:rPr lang="en-US" altLang="zh-TW" sz="2400" dirty="0"/>
              <a:t> </a:t>
            </a:r>
            <a:r>
              <a:rPr lang="en-US" altLang="zh-TW" sz="1800" dirty="0">
                <a:solidFill>
                  <a:srgbClr val="0000FF"/>
                </a:solidFill>
              </a:rPr>
              <a:t>[Li Wan, </a:t>
            </a:r>
            <a:r>
              <a:rPr lang="en-US" altLang="zh-TW" sz="1800" i="1" dirty="0">
                <a:solidFill>
                  <a:srgbClr val="0000FF"/>
                </a:solidFill>
              </a:rPr>
              <a:t>ICML’13</a:t>
            </a:r>
            <a:r>
              <a:rPr lang="en-US" altLang="zh-TW" sz="1800" dirty="0">
                <a:solidFill>
                  <a:srgbClr val="0000FF"/>
                </a:solidFill>
              </a:rPr>
              <a:t>]</a:t>
            </a:r>
          </a:p>
          <a:p>
            <a:pPr marL="685800" lvl="3">
              <a:spcBef>
                <a:spcPts val="1000"/>
              </a:spcBef>
            </a:pPr>
            <a:r>
              <a:rPr lang="en-US" altLang="zh-TW" sz="2200" dirty="0"/>
              <a:t>Dropout </a:t>
            </a:r>
            <a:r>
              <a:rPr lang="zh-TW" altLang="en-US" sz="2200" dirty="0"/>
              <a:t>随机删除神经元</a:t>
            </a:r>
            <a:endParaRPr lang="en-US" altLang="zh-TW" sz="2200" dirty="0"/>
          </a:p>
          <a:p>
            <a:pPr marL="685800" lvl="3">
              <a:spcBef>
                <a:spcPts val="1000"/>
              </a:spcBef>
            </a:pPr>
            <a:r>
              <a:rPr lang="en-US" altLang="zh-TW" sz="2200" dirty="0" err="1"/>
              <a:t>Dropconnect</a:t>
            </a:r>
            <a:r>
              <a:rPr lang="zh-CN" altLang="en-US" sz="2200" dirty="0"/>
              <a:t> </a:t>
            </a:r>
            <a:r>
              <a:rPr lang="zh-TW" altLang="en-US" sz="2200" dirty="0"/>
              <a:t>随机删除神经元之间的连接</a:t>
            </a:r>
            <a:endParaRPr lang="en-US" altLang="zh-TW" sz="2200" dirty="0"/>
          </a:p>
          <a:p>
            <a:pPr marL="342900" lvl="2" indent="-342900">
              <a:spcBef>
                <a:spcPts val="1000"/>
              </a:spcBef>
              <a:buFont typeface="Wingdings" pitchFamily="2" charset="2"/>
              <a:buChar char="Ø"/>
            </a:pPr>
            <a:r>
              <a:rPr lang="en-US" altLang="zh-TW" sz="2400" dirty="0"/>
              <a:t>Annealed dropout </a:t>
            </a:r>
            <a:r>
              <a:rPr lang="en-US" altLang="zh-TW" sz="1800" dirty="0">
                <a:solidFill>
                  <a:srgbClr val="0000FF"/>
                </a:solidFill>
              </a:rPr>
              <a:t>[S.J. Rennie, SLT’14]</a:t>
            </a:r>
          </a:p>
          <a:p>
            <a:pPr marL="685800" lvl="3">
              <a:spcBef>
                <a:spcPts val="1000"/>
              </a:spcBef>
            </a:pPr>
            <a:r>
              <a:rPr lang="zh-TW" altLang="en-US" sz="2200" dirty="0"/>
              <a:t>随着迭代次数的增加</a:t>
            </a:r>
            <a:r>
              <a:rPr lang="zh-CN" altLang="en-US" sz="2200" dirty="0"/>
              <a:t>，失活的概率减小</a:t>
            </a:r>
            <a:endParaRPr lang="en-US" altLang="zh-TW" sz="2200" dirty="0"/>
          </a:p>
          <a:p>
            <a:pPr marL="342900" lvl="2" indent="-342900">
              <a:spcBef>
                <a:spcPts val="1000"/>
              </a:spcBef>
              <a:buFont typeface="Wingdings" pitchFamily="2" charset="2"/>
              <a:buChar char="Ø"/>
            </a:pPr>
            <a:r>
              <a:rPr lang="en-US" altLang="zh-TW" sz="2400" dirty="0"/>
              <a:t>Standout </a:t>
            </a:r>
            <a:r>
              <a:rPr lang="en-US" altLang="zh-TW" sz="1800" dirty="0">
                <a:solidFill>
                  <a:srgbClr val="0000FF"/>
                </a:solidFill>
              </a:rPr>
              <a:t>[J. Ba, NISP’13]</a:t>
            </a:r>
          </a:p>
          <a:p>
            <a:pPr marL="685800" lvl="3">
              <a:spcBef>
                <a:spcPts val="1000"/>
              </a:spcBef>
            </a:pPr>
            <a:r>
              <a:rPr lang="zh-TW" altLang="en-US" sz="2200" dirty="0"/>
              <a:t>每个神经元的失活概率不一样</a:t>
            </a:r>
            <a:endParaRPr lang="zh-TW" altLang="en-US"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14</a:t>
            </a:fld>
            <a:endParaRPr lang="zh-CN" altLang="en-US" dirty="0"/>
          </a:p>
        </p:txBody>
      </p:sp>
    </p:spTree>
    <p:extLst>
      <p:ext uri="{BB962C8B-B14F-4D97-AF65-F5344CB8AC3E}">
        <p14:creationId xmlns:p14="http://schemas.microsoft.com/office/powerpoint/2010/main" val="351915759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E5977E4-3C68-B571-7792-1305A1D05262}"/>
              </a:ext>
            </a:extLst>
          </p:cNvPr>
          <p:cNvSpPr txBox="1">
            <a:spLocks noGrp="1"/>
          </p:cNvSpPr>
          <p:nvPr>
            <p:ph type="body" sz="quarter" idx="12"/>
          </p:nvPr>
        </p:nvSpPr>
        <p:spPr>
          <a:xfrm>
            <a:off x="566738" y="265113"/>
            <a:ext cx="4837112" cy="427037"/>
          </a:xfrm>
          <a:prstGeom prst="rect">
            <a:avLst/>
          </a:prstGeom>
          <a:noFill/>
        </p:spPr>
        <p:txBody>
          <a:bodyPr wrap="square">
            <a:spAutoFit/>
          </a:bodyPr>
          <a:lstStyle/>
          <a:p>
            <a:r>
              <a:rPr lang="zh-CN" altLang="en-US" sz="4000" b="1" dirty="0"/>
              <a:t>批标准化</a:t>
            </a:r>
          </a:p>
        </p:txBody>
      </p:sp>
      <p:sp>
        <p:nvSpPr>
          <p:cNvPr id="4" name="文本框 3">
            <a:extLst>
              <a:ext uri="{FF2B5EF4-FFF2-40B4-BE49-F238E27FC236}">
                <a16:creationId xmlns:a16="http://schemas.microsoft.com/office/drawing/2014/main" id="{CCAA8365-3D77-E33F-F8F2-0CFE5948F025}"/>
              </a:ext>
            </a:extLst>
          </p:cNvPr>
          <p:cNvSpPr txBox="1"/>
          <p:nvPr/>
        </p:nvSpPr>
        <p:spPr>
          <a:xfrm>
            <a:off x="2914539" y="2916599"/>
            <a:ext cx="1531475" cy="424732"/>
          </a:xfrm>
          <a:prstGeom prst="rect">
            <a:avLst/>
          </a:prstGeom>
          <a:noFill/>
          <a:ln>
            <a:noFill/>
          </a:ln>
        </p:spPr>
        <p:txBody>
          <a:bodyPr wrap="square" rtlCol="0">
            <a:spAutoFit/>
          </a:bodyPr>
          <a:lstStyle/>
          <a:p>
            <a:pPr defTabSz="685800">
              <a:lnSpc>
                <a:spcPct val="90000"/>
              </a:lnSpc>
              <a:spcBef>
                <a:spcPts val="750"/>
              </a:spcBef>
            </a:pP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零均值化</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A25E5BC4-19E5-AD20-8E17-A9606674B3C9}"/>
              </a:ext>
            </a:extLst>
          </p:cNvPr>
          <p:cNvPicPr>
            <a:picLocks noChangeAspect="1"/>
          </p:cNvPicPr>
          <p:nvPr/>
        </p:nvPicPr>
        <p:blipFill rotWithShape="1">
          <a:blip r:embed="rId2"/>
          <a:srcRect t="27752"/>
          <a:stretch/>
        </p:blipFill>
        <p:spPr>
          <a:xfrm>
            <a:off x="6399118" y="4216027"/>
            <a:ext cx="3769169" cy="2023739"/>
          </a:xfrm>
          <a:prstGeom prst="rect">
            <a:avLst/>
          </a:prstGeom>
        </p:spPr>
      </p:pic>
      <p:pic>
        <p:nvPicPr>
          <p:cNvPr id="6" name="Picture 4">
            <a:extLst>
              <a:ext uri="{FF2B5EF4-FFF2-40B4-BE49-F238E27FC236}">
                <a16:creationId xmlns:a16="http://schemas.microsoft.com/office/drawing/2014/main" id="{F266AF8D-B575-E356-6387-A4F4D9EEB843}"/>
              </a:ext>
            </a:extLst>
          </p:cNvPr>
          <p:cNvPicPr>
            <a:picLocks noChangeAspect="1"/>
          </p:cNvPicPr>
          <p:nvPr/>
        </p:nvPicPr>
        <p:blipFill rotWithShape="1">
          <a:blip r:embed="rId3"/>
          <a:srcRect r="6844"/>
          <a:stretch/>
        </p:blipFill>
        <p:spPr>
          <a:xfrm>
            <a:off x="15521" y="1979615"/>
            <a:ext cx="2993201" cy="2298700"/>
          </a:xfrm>
          <a:prstGeom prst="rect">
            <a:avLst/>
          </a:prstGeom>
        </p:spPr>
      </p:pic>
      <p:pic>
        <p:nvPicPr>
          <p:cNvPr id="7" name="Picture 5">
            <a:extLst>
              <a:ext uri="{FF2B5EF4-FFF2-40B4-BE49-F238E27FC236}">
                <a16:creationId xmlns:a16="http://schemas.microsoft.com/office/drawing/2014/main" id="{B8F1683B-1FDC-DA98-7D99-E77516473524}"/>
              </a:ext>
            </a:extLst>
          </p:cNvPr>
          <p:cNvPicPr>
            <a:picLocks noChangeAspect="1"/>
          </p:cNvPicPr>
          <p:nvPr/>
        </p:nvPicPr>
        <p:blipFill rotWithShape="1">
          <a:blip r:embed="rId4"/>
          <a:srcRect l="5262" r="4656"/>
          <a:stretch/>
        </p:blipFill>
        <p:spPr>
          <a:xfrm>
            <a:off x="4471334" y="2135181"/>
            <a:ext cx="3157538" cy="2019300"/>
          </a:xfrm>
          <a:prstGeom prst="rect">
            <a:avLst/>
          </a:prstGeom>
        </p:spPr>
      </p:pic>
      <p:cxnSp>
        <p:nvCxnSpPr>
          <p:cNvPr id="8" name="Straight Arrow Connector 8">
            <a:extLst>
              <a:ext uri="{FF2B5EF4-FFF2-40B4-BE49-F238E27FC236}">
                <a16:creationId xmlns:a16="http://schemas.microsoft.com/office/drawing/2014/main" id="{884E68B1-FA08-9F31-0834-70A9B1D88AE1}"/>
              </a:ext>
            </a:extLst>
          </p:cNvPr>
          <p:cNvCxnSpPr>
            <a:cxnSpLocks/>
          </p:cNvCxnSpPr>
          <p:nvPr/>
        </p:nvCxnSpPr>
        <p:spPr>
          <a:xfrm flipV="1">
            <a:off x="2993201" y="3343437"/>
            <a:ext cx="1478133" cy="18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11">
                <a:extLst>
                  <a:ext uri="{FF2B5EF4-FFF2-40B4-BE49-F238E27FC236}">
                    <a16:creationId xmlns:a16="http://schemas.microsoft.com/office/drawing/2014/main" id="{A118AD9E-994E-59C4-A7AC-6774276BA36A}"/>
                  </a:ext>
                </a:extLst>
              </p:cNvPr>
              <p:cNvSpPr txBox="1"/>
              <p:nvPr/>
            </p:nvSpPr>
            <p:spPr>
              <a:xfrm>
                <a:off x="2611124" y="5482881"/>
                <a:ext cx="2314095"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latin typeface="Cambria Math" panose="02040503050406030204" pitchFamily="18" charset="0"/>
                              <a:ea typeface="Cambria Math" panose="02040503050406030204" pitchFamily="18" charset="0"/>
                            </a:rPr>
                          </m:ctrlPr>
                        </m:sSupPr>
                        <m:e>
                          <m:r>
                            <a:rPr lang="en-US" sz="2800" b="0" i="1" dirty="0" smtClean="0">
                              <a:latin typeface="Cambria Math" panose="02040503050406030204" pitchFamily="18" charset="0"/>
                              <a:ea typeface="Cambria Math" panose="02040503050406030204" pitchFamily="18" charset="0"/>
                            </a:rPr>
                            <m:t>𝑧</m:t>
                          </m:r>
                        </m:e>
                        <m:sup>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𝑖</m:t>
                          </m:r>
                          <m:r>
                            <a:rPr lang="en-US" sz="2800" b="0" i="1" dirty="0"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rPr>
                        <m:t>≔</m:t>
                      </m:r>
                      <m:sSup>
                        <m:sSupPr>
                          <m:ctrlPr>
                            <a:rPr lang="en-US" sz="2800" i="1" dirty="0">
                              <a:latin typeface="Cambria Math" panose="02040503050406030204" pitchFamily="18" charset="0"/>
                              <a:ea typeface="Cambria Math" panose="02040503050406030204" pitchFamily="18" charset="0"/>
                            </a:rPr>
                          </m:ctrlPr>
                        </m:sSupPr>
                        <m:e>
                          <m:r>
                            <a:rPr lang="en-US" sz="2800" i="1" dirty="0">
                              <a:latin typeface="Cambria Math" panose="02040503050406030204" pitchFamily="18" charset="0"/>
                              <a:ea typeface="Cambria Math" panose="02040503050406030204" pitchFamily="18" charset="0"/>
                            </a:rPr>
                            <m:t>𝑧</m:t>
                          </m:r>
                        </m:e>
                        <m:sup>
                          <m:r>
                            <a:rPr lang="en-US" sz="2800" i="1" dirty="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ea typeface="Cambria Math" panose="02040503050406030204" pitchFamily="18" charset="0"/>
                            </a:rPr>
                            <m:t>𝑖</m:t>
                          </m:r>
                          <m:r>
                            <a:rPr lang="en-US" sz="2800" i="1" dirty="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oMath>
                  </m:oMathPara>
                </a14:m>
                <a:endParaRPr lang="en-CN" sz="2800" dirty="0"/>
              </a:p>
            </p:txBody>
          </p:sp>
        </mc:Choice>
        <mc:Fallback xmlns="">
          <p:sp>
            <p:nvSpPr>
              <p:cNvPr id="9" name="TextBox 11">
                <a:extLst>
                  <a:ext uri="{FF2B5EF4-FFF2-40B4-BE49-F238E27FC236}">
                    <a16:creationId xmlns:a16="http://schemas.microsoft.com/office/drawing/2014/main" id="{A118AD9E-994E-59C4-A7AC-6774276BA36A}"/>
                  </a:ext>
                </a:extLst>
              </p:cNvPr>
              <p:cNvSpPr txBox="1">
                <a:spLocks noRot="1" noChangeAspect="1" noMove="1" noResize="1" noEditPoints="1" noAdjustHandles="1" noChangeArrowheads="1" noChangeShapeType="1" noTextEdit="1"/>
              </p:cNvSpPr>
              <p:nvPr/>
            </p:nvSpPr>
            <p:spPr>
              <a:xfrm>
                <a:off x="2611124" y="5482881"/>
                <a:ext cx="2314095" cy="448777"/>
              </a:xfrm>
              <a:prstGeom prst="rect">
                <a:avLst/>
              </a:prstGeom>
              <a:blipFill>
                <a:blip r:embed="rId5"/>
                <a:stretch>
                  <a:fillRect/>
                </a:stretch>
              </a:blipFill>
            </p:spPr>
            <p:txBody>
              <a:bodyPr/>
              <a:lstStyle/>
              <a:p>
                <a:r>
                  <a:rPr lang="zh-CN" altLang="en-US">
                    <a:noFill/>
                  </a:rPr>
                  <a:t> </a:t>
                </a:r>
              </a:p>
            </p:txBody>
          </p:sp>
        </mc:Fallback>
      </mc:AlternateContent>
      <p:sp>
        <p:nvSpPr>
          <p:cNvPr id="10" name="文本框 7">
            <a:extLst>
              <a:ext uri="{FF2B5EF4-FFF2-40B4-BE49-F238E27FC236}">
                <a16:creationId xmlns:a16="http://schemas.microsoft.com/office/drawing/2014/main" id="{1791BE21-5B50-AC6E-E3B8-E0BBBCA526C9}"/>
              </a:ext>
            </a:extLst>
          </p:cNvPr>
          <p:cNvSpPr txBox="1"/>
          <p:nvPr/>
        </p:nvSpPr>
        <p:spPr>
          <a:xfrm>
            <a:off x="7708860" y="2983511"/>
            <a:ext cx="1227057" cy="757130"/>
          </a:xfrm>
          <a:prstGeom prst="rect">
            <a:avLst/>
          </a:prstGeom>
          <a:noFill/>
          <a:ln>
            <a:noFill/>
          </a:ln>
        </p:spPr>
        <p:txBody>
          <a:bodyPr wrap="square" rtlCol="0">
            <a:spAutoFit/>
          </a:bodyPr>
          <a:lstStyle/>
          <a:p>
            <a:pPr defTabSz="685800">
              <a:lnSpc>
                <a:spcPct val="90000"/>
              </a:lnSpc>
              <a:spcBef>
                <a:spcPts val="75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归一化方差</a:t>
            </a:r>
          </a:p>
        </p:txBody>
      </p:sp>
      <p:cxnSp>
        <p:nvCxnSpPr>
          <p:cNvPr id="11" name="Straight Arrow Connector 14">
            <a:extLst>
              <a:ext uri="{FF2B5EF4-FFF2-40B4-BE49-F238E27FC236}">
                <a16:creationId xmlns:a16="http://schemas.microsoft.com/office/drawing/2014/main" id="{D608CFBF-AE7B-9FF5-B8CD-74EE8D5D7B6F}"/>
              </a:ext>
            </a:extLst>
          </p:cNvPr>
          <p:cNvCxnSpPr>
            <a:cxnSpLocks/>
          </p:cNvCxnSpPr>
          <p:nvPr/>
        </p:nvCxnSpPr>
        <p:spPr>
          <a:xfrm>
            <a:off x="7696138" y="3353197"/>
            <a:ext cx="11751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7">
            <a:extLst>
              <a:ext uri="{FF2B5EF4-FFF2-40B4-BE49-F238E27FC236}">
                <a16:creationId xmlns:a16="http://schemas.microsoft.com/office/drawing/2014/main" id="{A4D7DB49-E2F1-D4B4-18DD-41852A827E23}"/>
              </a:ext>
            </a:extLst>
          </p:cNvPr>
          <p:cNvPicPr>
            <a:picLocks noChangeAspect="1"/>
          </p:cNvPicPr>
          <p:nvPr/>
        </p:nvPicPr>
        <p:blipFill rotWithShape="1">
          <a:blip r:embed="rId6"/>
          <a:srcRect r="-176"/>
          <a:stretch/>
        </p:blipFill>
        <p:spPr>
          <a:xfrm>
            <a:off x="8883990" y="2160581"/>
            <a:ext cx="3282359" cy="1968500"/>
          </a:xfrm>
          <a:prstGeom prst="rect">
            <a:avLst/>
          </a:prstGeom>
        </p:spPr>
      </p:pic>
      <p:pic>
        <p:nvPicPr>
          <p:cNvPr id="13" name="Picture 19">
            <a:extLst>
              <a:ext uri="{FF2B5EF4-FFF2-40B4-BE49-F238E27FC236}">
                <a16:creationId xmlns:a16="http://schemas.microsoft.com/office/drawing/2014/main" id="{D9342DFB-3A9D-ABB0-6DB4-4EF7A120710C}"/>
              </a:ext>
            </a:extLst>
          </p:cNvPr>
          <p:cNvPicPr>
            <a:picLocks noChangeAspect="1"/>
          </p:cNvPicPr>
          <p:nvPr/>
        </p:nvPicPr>
        <p:blipFill>
          <a:blip r:embed="rId7"/>
          <a:stretch>
            <a:fillRect/>
          </a:stretch>
        </p:blipFill>
        <p:spPr>
          <a:xfrm>
            <a:off x="2646451" y="4690476"/>
            <a:ext cx="2260600" cy="508000"/>
          </a:xfrm>
          <a:prstGeom prst="rect">
            <a:avLst/>
          </a:prstGeom>
        </p:spPr>
      </p:pic>
      <mc:AlternateContent xmlns:mc="http://schemas.openxmlformats.org/markup-compatibility/2006" xmlns:a14="http://schemas.microsoft.com/office/drawing/2010/main">
        <mc:Choice Requires="a14">
          <p:sp>
            <p:nvSpPr>
              <p:cNvPr id="14" name="文本框 1">
                <a:extLst>
                  <a:ext uri="{FF2B5EF4-FFF2-40B4-BE49-F238E27FC236}">
                    <a16:creationId xmlns:a16="http://schemas.microsoft.com/office/drawing/2014/main" id="{8E47F426-5568-A7F6-DAC4-5FDA50B383EA}"/>
                  </a:ext>
                </a:extLst>
              </p:cNvPr>
              <p:cNvSpPr txBox="1"/>
              <p:nvPr/>
            </p:nvSpPr>
            <p:spPr>
              <a:xfrm>
                <a:off x="618872" y="692150"/>
                <a:ext cx="11217592" cy="1135054"/>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en-US" altLang="zh-CN" sz="2400" dirty="0"/>
                  <a:t> </a:t>
                </a:r>
                <a:r>
                  <a:rPr lang="zh-CN" altLang="en-US" sz="2400" dirty="0"/>
                  <a:t>批标准</a:t>
                </a:r>
                <a:r>
                  <a:rPr lang="zh-CN" altLang="en-US" sz="2400" dirty="0">
                    <a:latin typeface="+mj-ea"/>
                    <a:ea typeface="+mj-ea"/>
                    <a:cs typeface="+mj-ea"/>
                  </a:rPr>
                  <a:t>化(BN层,Batch Normalization) 利用网络训练时一个 mini-batch 的数据来计算输入</a:t>
                </a:r>
                <a14:m>
                  <m:oMath xmlns:m="http://schemas.openxmlformats.org/officeDocument/2006/math">
                    <m:sSub>
                      <m:sSubPr>
                        <m:ctrlPr>
                          <a:rPr lang="en-US" altLang="zh-CN" sz="2400" i="1" dirty="0" smtClean="0">
                            <a:latin typeface="Cambria Math" panose="02040503050406030204" pitchFamily="18" charset="0"/>
                            <a:ea typeface="+mj-ea"/>
                            <a:cs typeface="+mj-ea"/>
                          </a:rPr>
                        </m:ctrlPr>
                      </m:sSubPr>
                      <m:e>
                        <m:r>
                          <a:rPr lang="en-US" altLang="zh-CN" sz="2400" b="0" i="1" dirty="0" smtClean="0">
                            <a:latin typeface="Cambria Math" panose="02040503050406030204" pitchFamily="18" charset="0"/>
                            <a:ea typeface="+mj-ea"/>
                            <a:cs typeface="+mj-ea"/>
                          </a:rPr>
                          <m:t>𝑥</m:t>
                        </m:r>
                      </m:e>
                      <m:sub>
                        <m:r>
                          <a:rPr lang="en-US" altLang="zh-CN" sz="2400" b="0" i="1" dirty="0" smtClean="0">
                            <a:latin typeface="Cambria Math" panose="02040503050406030204" pitchFamily="18" charset="0"/>
                            <a:ea typeface="+mj-ea"/>
                            <a:cs typeface="+mj-ea"/>
                          </a:rPr>
                          <m:t>𝑖</m:t>
                        </m:r>
                      </m:sub>
                    </m:sSub>
                  </m:oMath>
                </a14:m>
                <a:r>
                  <a:rPr lang="zh-CN" altLang="en-US" sz="2400" dirty="0">
                    <a:latin typeface="+mj-ea"/>
                    <a:ea typeface="+mj-ea"/>
                    <a:cs typeface="+mj-ea"/>
                  </a:rPr>
                  <a:t>的均值和方差,归一化后并重构</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4" name="文本框 1">
                <a:extLst>
                  <a:ext uri="{FF2B5EF4-FFF2-40B4-BE49-F238E27FC236}">
                    <a16:creationId xmlns:a16="http://schemas.microsoft.com/office/drawing/2014/main" id="{8E47F426-5568-A7F6-DAC4-5FDA50B383EA}"/>
                  </a:ext>
                </a:extLst>
              </p:cNvPr>
              <p:cNvSpPr txBox="1">
                <a:spLocks noRot="1" noChangeAspect="1" noMove="1" noResize="1" noEditPoints="1" noAdjustHandles="1" noChangeArrowheads="1" noChangeShapeType="1" noTextEdit="1"/>
              </p:cNvSpPr>
              <p:nvPr/>
            </p:nvSpPr>
            <p:spPr>
              <a:xfrm>
                <a:off x="618872" y="692150"/>
                <a:ext cx="11217592" cy="1135054"/>
              </a:xfrm>
              <a:prstGeom prst="rect">
                <a:avLst/>
              </a:prstGeom>
              <a:blipFill>
                <a:blip r:embed="rId8"/>
                <a:stretch>
                  <a:fillRect l="-761" b="-11828"/>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15</a:t>
            </a:fld>
            <a:endParaRPr lang="zh-CN" altLang="en-US" dirty="0"/>
          </a:p>
        </p:txBody>
      </p:sp>
    </p:spTree>
    <p:extLst>
      <p:ext uri="{BB962C8B-B14F-4D97-AF65-F5344CB8AC3E}">
        <p14:creationId xmlns:p14="http://schemas.microsoft.com/office/powerpoint/2010/main" val="227352404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6BFEEAA1-FA72-C2B3-467A-8B2280C8CC0D}"/>
              </a:ext>
            </a:extLst>
          </p:cNvPr>
          <p:cNvSpPr txBox="1"/>
          <p:nvPr/>
        </p:nvSpPr>
        <p:spPr>
          <a:xfrm>
            <a:off x="604531" y="108198"/>
            <a:ext cx="6096000" cy="707886"/>
          </a:xfrm>
          <a:prstGeom prst="rect">
            <a:avLst/>
          </a:prstGeom>
          <a:noFill/>
        </p:spPr>
        <p:txBody>
          <a:bodyPr wrap="square">
            <a:spAutoFit/>
          </a:bodyPr>
          <a:lstStyle/>
          <a:p>
            <a:r>
              <a:rPr lang="zh-CN" altLang="en-US" sz="4000" b="1" dirty="0"/>
              <a:t>批标准化</a:t>
            </a:r>
          </a:p>
        </p:txBody>
      </p:sp>
      <p:sp>
        <p:nvSpPr>
          <p:cNvPr id="2" name="文本框 1">
            <a:extLst>
              <a:ext uri="{FF2B5EF4-FFF2-40B4-BE49-F238E27FC236}">
                <a16:creationId xmlns:a16="http://schemas.microsoft.com/office/drawing/2014/main" id="{FB214DB9-4198-64C0-47B7-1FA91F6B8998}"/>
              </a:ext>
            </a:extLst>
          </p:cNvPr>
          <p:cNvSpPr txBox="1"/>
          <p:nvPr/>
        </p:nvSpPr>
        <p:spPr>
          <a:xfrm>
            <a:off x="604531" y="956985"/>
            <a:ext cx="11217592" cy="2243050"/>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US" sz="2400" dirty="0">
                <a:solidFill>
                  <a:srgbClr val="0070C0"/>
                </a:solidFill>
              </a:rPr>
              <a:t>批标准</a:t>
            </a:r>
            <a:r>
              <a:rPr lang="zh-CN" altLang="en-US" sz="2400" dirty="0">
                <a:solidFill>
                  <a:srgbClr val="0070C0"/>
                </a:solidFill>
                <a:latin typeface="+mj-ea"/>
                <a:cs typeface="+mj-ea"/>
              </a:rPr>
              <a:t>化</a:t>
            </a:r>
            <a:r>
              <a:rPr lang="zh-CN" altLang="en-US" sz="2400" dirty="0">
                <a:latin typeface="+mj-ea"/>
                <a:cs typeface="+mj-ea"/>
              </a:rPr>
              <a:t>(BN层,Batch Normalization)是2015年提出的一种方法，在进行深度网络训练时，大多会采取这种算法，与全连接层一样，BN层也是属于网络中的一层。在每一层输入之前，将数据进行BN，然后再送入后续网络中进行学习</a:t>
            </a:r>
          </a:p>
          <a:p>
            <a:pPr marL="342900" indent="-342900" fontAlgn="auto">
              <a:lnSpc>
                <a:spcPct val="150000"/>
              </a:lnSpc>
              <a:buFont typeface="Wingdings" pitchFamily="2" charset="2"/>
              <a:buChar char="Ø"/>
            </a:pP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Box 15">
            <a:extLst>
              <a:ext uri="{FF2B5EF4-FFF2-40B4-BE49-F238E27FC236}">
                <a16:creationId xmlns:a16="http://schemas.microsoft.com/office/drawing/2014/main" id="{65FCE193-9420-BE85-32CC-86402F40BFF4}"/>
              </a:ext>
            </a:extLst>
          </p:cNvPr>
          <p:cNvSpPr txBox="1"/>
          <p:nvPr/>
        </p:nvSpPr>
        <p:spPr>
          <a:xfrm>
            <a:off x="604531" y="2675079"/>
            <a:ext cx="6100762" cy="580352"/>
          </a:xfrm>
          <a:prstGeom prst="rect">
            <a:avLst/>
          </a:prstGeom>
          <a:noFill/>
        </p:spPr>
        <p:txBody>
          <a:bodyPr wrap="square">
            <a:spAutoFit/>
          </a:bodyPr>
          <a:lstStyle/>
          <a:p>
            <a:pPr marL="342900" indent="-342900" fontAlgn="auto">
              <a:lnSpc>
                <a:spcPct val="150000"/>
              </a:lnSpc>
              <a:buFont typeface="Wingdings" pitchFamily="2" charset="2"/>
              <a:buChar char="Ø"/>
            </a:pPr>
            <a:r>
              <a:rPr lang="zh-CN" altLang="en-US" sz="2400" dirty="0"/>
              <a:t>为什么需要进行批标准化？</a:t>
            </a:r>
            <a:endParaRPr lang="en-US" altLang="zh-CN" sz="2400" dirty="0"/>
          </a:p>
        </p:txBody>
      </p:sp>
      <p:pic>
        <p:nvPicPr>
          <p:cNvPr id="5" name="Picture 6">
            <a:extLst>
              <a:ext uri="{FF2B5EF4-FFF2-40B4-BE49-F238E27FC236}">
                <a16:creationId xmlns:a16="http://schemas.microsoft.com/office/drawing/2014/main" id="{556685EC-E1EE-3C44-48C9-EC20E4EDC76F}"/>
              </a:ext>
            </a:extLst>
          </p:cNvPr>
          <p:cNvPicPr>
            <a:picLocks noChangeAspect="1"/>
          </p:cNvPicPr>
          <p:nvPr/>
        </p:nvPicPr>
        <p:blipFill>
          <a:blip r:embed="rId2"/>
          <a:stretch>
            <a:fillRect/>
          </a:stretch>
        </p:blipFill>
        <p:spPr>
          <a:xfrm>
            <a:off x="469404" y="3687231"/>
            <a:ext cx="3314700" cy="1803400"/>
          </a:xfrm>
          <a:prstGeom prst="rect">
            <a:avLst/>
          </a:prstGeom>
        </p:spPr>
      </p:pic>
      <p:sp>
        <p:nvSpPr>
          <p:cNvPr id="6" name="TextBox 16">
            <a:extLst>
              <a:ext uri="{FF2B5EF4-FFF2-40B4-BE49-F238E27FC236}">
                <a16:creationId xmlns:a16="http://schemas.microsoft.com/office/drawing/2014/main" id="{D8F8C4C0-61D4-98C7-1B5A-698CFD1F4C26}"/>
              </a:ext>
            </a:extLst>
          </p:cNvPr>
          <p:cNvSpPr txBox="1"/>
          <p:nvPr/>
        </p:nvSpPr>
        <p:spPr>
          <a:xfrm>
            <a:off x="755248" y="5469079"/>
            <a:ext cx="3068766" cy="580352"/>
          </a:xfrm>
          <a:prstGeom prst="rect">
            <a:avLst/>
          </a:prstGeom>
          <a:noFill/>
        </p:spPr>
        <p:txBody>
          <a:bodyPr wrap="square">
            <a:spAutoFit/>
          </a:bodyPr>
          <a:lstStyle/>
          <a:p>
            <a:pPr fontAlgn="auto">
              <a:lnSpc>
                <a:spcPct val="150000"/>
              </a:lnSpc>
            </a:pPr>
            <a:r>
              <a:rPr lang="zh-CN" altLang="en-US" sz="2400" dirty="0"/>
              <a:t>非标准化的代价函数</a:t>
            </a:r>
            <a:endParaRPr lang="en-US" altLang="zh-CN" sz="2400" dirty="0"/>
          </a:p>
        </p:txBody>
      </p:sp>
      <p:pic>
        <p:nvPicPr>
          <p:cNvPr id="7" name="Picture 18">
            <a:extLst>
              <a:ext uri="{FF2B5EF4-FFF2-40B4-BE49-F238E27FC236}">
                <a16:creationId xmlns:a16="http://schemas.microsoft.com/office/drawing/2014/main" id="{78288770-97E3-B721-3294-BA019D2C1E27}"/>
              </a:ext>
            </a:extLst>
          </p:cNvPr>
          <p:cNvPicPr>
            <a:picLocks noChangeAspect="1"/>
          </p:cNvPicPr>
          <p:nvPr/>
        </p:nvPicPr>
        <p:blipFill>
          <a:blip r:embed="rId3"/>
          <a:stretch>
            <a:fillRect/>
          </a:stretch>
        </p:blipFill>
        <p:spPr>
          <a:xfrm>
            <a:off x="6853825" y="3657966"/>
            <a:ext cx="2336800" cy="1663700"/>
          </a:xfrm>
          <a:prstGeom prst="rect">
            <a:avLst/>
          </a:prstGeom>
        </p:spPr>
      </p:pic>
      <p:pic>
        <p:nvPicPr>
          <p:cNvPr id="8" name="Picture 20">
            <a:extLst>
              <a:ext uri="{FF2B5EF4-FFF2-40B4-BE49-F238E27FC236}">
                <a16:creationId xmlns:a16="http://schemas.microsoft.com/office/drawing/2014/main" id="{B7E90C98-DEC1-4C94-21AF-6BC5973AB067}"/>
              </a:ext>
            </a:extLst>
          </p:cNvPr>
          <p:cNvPicPr>
            <a:picLocks noChangeAspect="1"/>
          </p:cNvPicPr>
          <p:nvPr/>
        </p:nvPicPr>
        <p:blipFill>
          <a:blip r:embed="rId4"/>
          <a:stretch>
            <a:fillRect/>
          </a:stretch>
        </p:blipFill>
        <p:spPr>
          <a:xfrm>
            <a:off x="3907154" y="3554843"/>
            <a:ext cx="2654300" cy="1905000"/>
          </a:xfrm>
          <a:prstGeom prst="rect">
            <a:avLst/>
          </a:prstGeom>
        </p:spPr>
      </p:pic>
      <p:pic>
        <p:nvPicPr>
          <p:cNvPr id="9" name="Picture 21">
            <a:extLst>
              <a:ext uri="{FF2B5EF4-FFF2-40B4-BE49-F238E27FC236}">
                <a16:creationId xmlns:a16="http://schemas.microsoft.com/office/drawing/2014/main" id="{BFF640A8-7D36-892C-DA31-81B613F9B784}"/>
              </a:ext>
            </a:extLst>
          </p:cNvPr>
          <p:cNvPicPr>
            <a:picLocks noChangeAspect="1"/>
          </p:cNvPicPr>
          <p:nvPr/>
        </p:nvPicPr>
        <p:blipFill>
          <a:blip r:embed="rId5"/>
          <a:stretch>
            <a:fillRect/>
          </a:stretch>
        </p:blipFill>
        <p:spPr>
          <a:xfrm>
            <a:off x="9482996" y="3699931"/>
            <a:ext cx="2376121" cy="1790700"/>
          </a:xfrm>
          <a:prstGeom prst="rect">
            <a:avLst/>
          </a:prstGeom>
        </p:spPr>
      </p:pic>
      <p:sp>
        <p:nvSpPr>
          <p:cNvPr id="10" name="TextBox 24">
            <a:extLst>
              <a:ext uri="{FF2B5EF4-FFF2-40B4-BE49-F238E27FC236}">
                <a16:creationId xmlns:a16="http://schemas.microsoft.com/office/drawing/2014/main" id="{F4FC88A4-DE30-AB9B-92B8-D97EA765DE4C}"/>
              </a:ext>
            </a:extLst>
          </p:cNvPr>
          <p:cNvSpPr txBox="1"/>
          <p:nvPr/>
        </p:nvSpPr>
        <p:spPr>
          <a:xfrm>
            <a:off x="6470675" y="5610839"/>
            <a:ext cx="3317672" cy="580352"/>
          </a:xfrm>
          <a:prstGeom prst="rect">
            <a:avLst/>
          </a:prstGeom>
          <a:noFill/>
        </p:spPr>
        <p:txBody>
          <a:bodyPr wrap="square">
            <a:spAutoFit/>
          </a:bodyPr>
          <a:lstStyle/>
          <a:p>
            <a:pPr fontAlgn="auto">
              <a:lnSpc>
                <a:spcPct val="150000"/>
              </a:lnSpc>
            </a:pPr>
            <a:r>
              <a:rPr lang="zh-CN" altLang="en-US" sz="2400" dirty="0"/>
              <a:t>批标准化后的代价函数</a:t>
            </a:r>
            <a:endParaRPr lang="en-US" altLang="zh-CN" sz="2400" dirty="0"/>
          </a:p>
        </p:txBody>
      </p:sp>
      <p:sp>
        <p:nvSpPr>
          <p:cNvPr id="11" name="TextBox 25">
            <a:extLst>
              <a:ext uri="{FF2B5EF4-FFF2-40B4-BE49-F238E27FC236}">
                <a16:creationId xmlns:a16="http://schemas.microsoft.com/office/drawing/2014/main" id="{E71C2C3C-C0E0-FF5B-9F8F-DF6A1458AB75}"/>
              </a:ext>
            </a:extLst>
          </p:cNvPr>
          <p:cNvSpPr txBox="1"/>
          <p:nvPr/>
        </p:nvSpPr>
        <p:spPr>
          <a:xfrm>
            <a:off x="4059958" y="5520456"/>
            <a:ext cx="2013018" cy="580352"/>
          </a:xfrm>
          <a:prstGeom prst="rect">
            <a:avLst/>
          </a:prstGeom>
          <a:noFill/>
        </p:spPr>
        <p:txBody>
          <a:bodyPr wrap="square">
            <a:spAutoFit/>
          </a:bodyPr>
          <a:lstStyle/>
          <a:p>
            <a:pPr fontAlgn="auto">
              <a:lnSpc>
                <a:spcPct val="150000"/>
              </a:lnSpc>
            </a:pPr>
            <a:r>
              <a:rPr lang="zh-CN" altLang="en-US" sz="2400" dirty="0">
                <a:solidFill>
                  <a:srgbClr val="0070C0"/>
                </a:solidFill>
              </a:rPr>
              <a:t>梯度下降过程</a:t>
            </a:r>
            <a:endParaRPr lang="en-US" altLang="zh-CN" sz="2400" dirty="0">
              <a:solidFill>
                <a:srgbClr val="0070C0"/>
              </a:solidFill>
            </a:endParaRPr>
          </a:p>
        </p:txBody>
      </p:sp>
      <p:sp>
        <p:nvSpPr>
          <p:cNvPr id="13" name="TextBox 26">
            <a:extLst>
              <a:ext uri="{FF2B5EF4-FFF2-40B4-BE49-F238E27FC236}">
                <a16:creationId xmlns:a16="http://schemas.microsoft.com/office/drawing/2014/main" id="{9B868ECF-B502-EFAF-2F91-DFC9E862F291}"/>
              </a:ext>
            </a:extLst>
          </p:cNvPr>
          <p:cNvSpPr txBox="1"/>
          <p:nvPr/>
        </p:nvSpPr>
        <p:spPr>
          <a:xfrm>
            <a:off x="9788347" y="5555443"/>
            <a:ext cx="2013018" cy="580352"/>
          </a:xfrm>
          <a:prstGeom prst="rect">
            <a:avLst/>
          </a:prstGeom>
          <a:noFill/>
        </p:spPr>
        <p:txBody>
          <a:bodyPr wrap="square">
            <a:spAutoFit/>
          </a:bodyPr>
          <a:lstStyle/>
          <a:p>
            <a:pPr fontAlgn="auto">
              <a:lnSpc>
                <a:spcPct val="150000"/>
              </a:lnSpc>
            </a:pPr>
            <a:r>
              <a:rPr lang="zh-CN" altLang="en-US" sz="2400" dirty="0">
                <a:solidFill>
                  <a:srgbClr val="0070C0"/>
                </a:solidFill>
              </a:rPr>
              <a:t>梯度下降过程</a:t>
            </a:r>
            <a:endParaRPr lang="en-US" altLang="zh-CN" sz="2400" dirty="0">
              <a:solidFill>
                <a:srgbClr val="0070C0"/>
              </a:solidFill>
            </a:endParaRPr>
          </a:p>
        </p:txBody>
      </p:sp>
      <p:sp>
        <p:nvSpPr>
          <p:cNvPr id="14" name="灯片编号占位符 13"/>
          <p:cNvSpPr>
            <a:spLocks noGrp="1"/>
          </p:cNvSpPr>
          <p:nvPr>
            <p:ph type="sldNum" sz="quarter" idx="14"/>
          </p:nvPr>
        </p:nvSpPr>
        <p:spPr/>
        <p:txBody>
          <a:bodyPr/>
          <a:lstStyle/>
          <a:p>
            <a:fld id="{AF69888C-E133-43D9-A638-B5C95925B91C}" type="slidenum">
              <a:rPr lang="zh-CN" altLang="en-US" smtClean="0"/>
              <a:t>16</a:t>
            </a:fld>
            <a:endParaRPr lang="zh-CN" altLang="en-US" dirty="0"/>
          </a:p>
        </p:txBody>
      </p:sp>
    </p:spTree>
    <p:extLst>
      <p:ext uri="{BB962C8B-B14F-4D97-AF65-F5344CB8AC3E}">
        <p14:creationId xmlns:p14="http://schemas.microsoft.com/office/powerpoint/2010/main" val="339422317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6BFEEAA1-FA72-C2B3-467A-8B2280C8CC0D}"/>
              </a:ext>
            </a:extLst>
          </p:cNvPr>
          <p:cNvSpPr txBox="1"/>
          <p:nvPr/>
        </p:nvSpPr>
        <p:spPr>
          <a:xfrm>
            <a:off x="604531" y="108198"/>
            <a:ext cx="6096000" cy="707886"/>
          </a:xfrm>
          <a:prstGeom prst="rect">
            <a:avLst/>
          </a:prstGeom>
          <a:noFill/>
        </p:spPr>
        <p:txBody>
          <a:bodyPr wrap="square">
            <a:spAutoFit/>
          </a:bodyPr>
          <a:lstStyle/>
          <a:p>
            <a:r>
              <a:rPr lang="zh-CN" altLang="en-US" sz="4000" b="1" dirty="0"/>
              <a:t>批标准化</a:t>
            </a:r>
          </a:p>
        </p:txBody>
      </p:sp>
      <p:pic>
        <p:nvPicPr>
          <p:cNvPr id="7" name="图片 6">
            <a:extLst>
              <a:ext uri="{FF2B5EF4-FFF2-40B4-BE49-F238E27FC236}">
                <a16:creationId xmlns:a16="http://schemas.microsoft.com/office/drawing/2014/main" id="{91A1BDF6-0351-F024-A75A-A89F889BCD5D}"/>
              </a:ext>
            </a:extLst>
          </p:cNvPr>
          <p:cNvPicPr>
            <a:picLocks noChangeAspect="1"/>
          </p:cNvPicPr>
          <p:nvPr/>
        </p:nvPicPr>
        <p:blipFill>
          <a:blip r:embed="rId2"/>
          <a:stretch>
            <a:fillRect/>
          </a:stretch>
        </p:blipFill>
        <p:spPr>
          <a:xfrm>
            <a:off x="1556702" y="1687903"/>
            <a:ext cx="9078595" cy="4597400"/>
          </a:xfrm>
          <a:prstGeom prst="rect">
            <a:avLst/>
          </a:prstGeom>
        </p:spPr>
      </p:pic>
      <p:sp>
        <p:nvSpPr>
          <p:cNvPr id="8" name="TextBox 6">
            <a:extLst>
              <a:ext uri="{FF2B5EF4-FFF2-40B4-BE49-F238E27FC236}">
                <a16:creationId xmlns:a16="http://schemas.microsoft.com/office/drawing/2014/main" id="{EC1D5FD4-6A4D-912A-0DE3-A77A2BA38C75}"/>
              </a:ext>
            </a:extLst>
          </p:cNvPr>
          <p:cNvSpPr txBox="1"/>
          <p:nvPr/>
        </p:nvSpPr>
        <p:spPr>
          <a:xfrm>
            <a:off x="496570" y="1107551"/>
            <a:ext cx="6100762" cy="580352"/>
          </a:xfrm>
          <a:prstGeom prst="rect">
            <a:avLst/>
          </a:prstGeom>
          <a:noFill/>
        </p:spPr>
        <p:txBody>
          <a:bodyPr wrap="square">
            <a:spAutoFit/>
          </a:bodyPr>
          <a:lstStyle/>
          <a:p>
            <a:pPr marL="342900" indent="-342900" fontAlgn="auto">
              <a:lnSpc>
                <a:spcPct val="150000"/>
              </a:lnSpc>
              <a:buFont typeface="Wingdings" pitchFamily="2" charset="2"/>
              <a:buChar char="Ø"/>
            </a:pPr>
            <a:r>
              <a:rPr lang="zh-CN" altLang="en-US" sz="2400" dirty="0"/>
              <a:t>批标准化实现</a:t>
            </a:r>
            <a:endParaRPr lang="en-US" altLang="zh-CN" sz="2400"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17</a:t>
            </a:fld>
            <a:endParaRPr lang="zh-CN" altLang="en-US" dirty="0"/>
          </a:p>
        </p:txBody>
      </p:sp>
    </p:spTree>
    <p:extLst>
      <p:ext uri="{BB962C8B-B14F-4D97-AF65-F5344CB8AC3E}">
        <p14:creationId xmlns:p14="http://schemas.microsoft.com/office/powerpoint/2010/main" val="49165107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6BFEEAA1-FA72-C2B3-467A-8B2280C8CC0D}"/>
              </a:ext>
            </a:extLst>
          </p:cNvPr>
          <p:cNvSpPr txBox="1"/>
          <p:nvPr/>
        </p:nvSpPr>
        <p:spPr>
          <a:xfrm>
            <a:off x="604531" y="108198"/>
            <a:ext cx="6096000" cy="707886"/>
          </a:xfrm>
          <a:prstGeom prst="rect">
            <a:avLst/>
          </a:prstGeom>
          <a:noFill/>
        </p:spPr>
        <p:txBody>
          <a:bodyPr wrap="square">
            <a:spAutoFit/>
          </a:bodyPr>
          <a:lstStyle/>
          <a:p>
            <a:r>
              <a:rPr lang="zh-CN" altLang="en-US" sz="4000" b="1" dirty="0"/>
              <a:t>批标准化</a:t>
            </a:r>
          </a:p>
        </p:txBody>
      </p:sp>
      <p:sp>
        <p:nvSpPr>
          <p:cNvPr id="2" name="文本框 1">
            <a:extLst>
              <a:ext uri="{FF2B5EF4-FFF2-40B4-BE49-F238E27FC236}">
                <a16:creationId xmlns:a16="http://schemas.microsoft.com/office/drawing/2014/main" id="{C941D21F-B5F0-5CA6-7B2D-B591D7DA523C}"/>
              </a:ext>
            </a:extLst>
          </p:cNvPr>
          <p:cNvSpPr txBox="1"/>
          <p:nvPr/>
        </p:nvSpPr>
        <p:spPr>
          <a:xfrm>
            <a:off x="385899" y="1365165"/>
            <a:ext cx="5012690" cy="2123658"/>
          </a:xfrm>
          <a:prstGeom prst="rect">
            <a:avLst/>
          </a:prstGeom>
          <a:noFill/>
        </p:spPr>
        <p:txBody>
          <a:bodyPr wrap="square" rtlCol="0" anchor="t">
            <a:spAutoFit/>
          </a:bodyPr>
          <a:lstStyle/>
          <a:p>
            <a:pPr marL="342900" indent="-342900" fontAlgn="auto" latinLnBrk="0">
              <a:lnSpc>
                <a:spcPct val="150000"/>
              </a:lnSpc>
              <a:spcBef>
                <a:spcPts val="0"/>
              </a:spcBef>
              <a:spcAft>
                <a:spcPts val="0"/>
              </a:spcAft>
              <a:buFont typeface="Wingdings" pitchFamily="2" charset="2"/>
              <a:buChar char="Ø"/>
            </a:pPr>
            <a:r>
              <a:rPr lang="zh-CN" altLang="en-US" sz="2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计算结果值的分布对于激活函数很重要。对于数据值大多分布在这个区间的数据，才能进行更有效的传递。对比这两个在激活之前的值的分布。</a:t>
            </a:r>
          </a:p>
        </p:txBody>
      </p:sp>
      <p:pic>
        <p:nvPicPr>
          <p:cNvPr id="4" name="图片 3">
            <a:extLst>
              <a:ext uri="{FF2B5EF4-FFF2-40B4-BE49-F238E27FC236}">
                <a16:creationId xmlns:a16="http://schemas.microsoft.com/office/drawing/2014/main" id="{B0F594B8-1EC7-425A-3689-AB1F232BD439}"/>
              </a:ext>
            </a:extLst>
          </p:cNvPr>
          <p:cNvPicPr>
            <a:picLocks noChangeAspect="1"/>
          </p:cNvPicPr>
          <p:nvPr/>
        </p:nvPicPr>
        <p:blipFill>
          <a:blip r:embed="rId2"/>
          <a:stretch>
            <a:fillRect/>
          </a:stretch>
        </p:blipFill>
        <p:spPr>
          <a:xfrm>
            <a:off x="5808662" y="1887540"/>
            <a:ext cx="6217920" cy="3762375"/>
          </a:xfrm>
          <a:prstGeom prst="rect">
            <a:avLst/>
          </a:prstGeom>
        </p:spPr>
      </p:pic>
      <p:sp>
        <p:nvSpPr>
          <p:cNvPr id="5" name="文本框 1">
            <a:extLst>
              <a:ext uri="{FF2B5EF4-FFF2-40B4-BE49-F238E27FC236}">
                <a16:creationId xmlns:a16="http://schemas.microsoft.com/office/drawing/2014/main" id="{96EB373B-B5DC-FACC-A918-BC182E8B5E02}"/>
              </a:ext>
            </a:extLst>
          </p:cNvPr>
          <p:cNvSpPr txBox="1"/>
          <p:nvPr/>
        </p:nvSpPr>
        <p:spPr>
          <a:xfrm>
            <a:off x="299402" y="3819773"/>
            <a:ext cx="5012690" cy="2063835"/>
          </a:xfrm>
          <a:prstGeom prst="rect">
            <a:avLst/>
          </a:prstGeom>
          <a:noFill/>
        </p:spPr>
        <p:txBody>
          <a:bodyPr wrap="square" rtlCol="0" anchor="t">
            <a:spAutoFit/>
          </a:bodyPr>
          <a:lstStyle/>
          <a:p>
            <a:pPr marL="342900" indent="-342900" fontAlgn="auto" latinLnBrk="0">
              <a:lnSpc>
                <a:spcPct val="150000"/>
              </a:lnSpc>
              <a:spcBef>
                <a:spcPts val="0"/>
              </a:spcBef>
              <a:spcAft>
                <a:spcPts val="0"/>
              </a:spcAft>
              <a:buFont typeface="Wingdings" pitchFamily="2" charset="2"/>
              <a:buChar char="q"/>
            </a:pPr>
            <a:r>
              <a:rPr lang="zh-CN" altLang="en-US" sz="2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上者没有进行 normalization, 下者进行了 normalization，这样当然是下者能够更有效地利用 tanh 进行非线性化的过程。</a:t>
            </a:r>
            <a:endParaRPr lang="en-US" altLang="zh-CN" sz="2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18</a:t>
            </a:fld>
            <a:endParaRPr lang="zh-CN" altLang="en-US" dirty="0"/>
          </a:p>
        </p:txBody>
      </p:sp>
    </p:spTree>
    <p:extLst>
      <p:ext uri="{BB962C8B-B14F-4D97-AF65-F5344CB8AC3E}">
        <p14:creationId xmlns:p14="http://schemas.microsoft.com/office/powerpoint/2010/main" val="385327903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6BFEEAA1-FA72-C2B3-467A-8B2280C8CC0D}"/>
              </a:ext>
            </a:extLst>
          </p:cNvPr>
          <p:cNvSpPr txBox="1"/>
          <p:nvPr/>
        </p:nvSpPr>
        <p:spPr>
          <a:xfrm>
            <a:off x="604531" y="108198"/>
            <a:ext cx="6096000" cy="707886"/>
          </a:xfrm>
          <a:prstGeom prst="rect">
            <a:avLst/>
          </a:prstGeom>
          <a:noFill/>
        </p:spPr>
        <p:txBody>
          <a:bodyPr wrap="square">
            <a:spAutoFit/>
          </a:bodyPr>
          <a:lstStyle/>
          <a:p>
            <a:r>
              <a:rPr lang="zh-CN" altLang="en-US" sz="4000" b="1" dirty="0"/>
              <a:t>批标准化</a:t>
            </a:r>
          </a:p>
        </p:txBody>
      </p:sp>
      <p:pic>
        <p:nvPicPr>
          <p:cNvPr id="2" name="图片 1">
            <a:extLst>
              <a:ext uri="{FF2B5EF4-FFF2-40B4-BE49-F238E27FC236}">
                <a16:creationId xmlns:a16="http://schemas.microsoft.com/office/drawing/2014/main" id="{615EEFCD-BE24-4E6F-7B76-15BA4319F0DF}"/>
              </a:ext>
            </a:extLst>
          </p:cNvPr>
          <p:cNvPicPr>
            <a:picLocks noChangeAspect="1"/>
          </p:cNvPicPr>
          <p:nvPr/>
        </p:nvPicPr>
        <p:blipFill>
          <a:blip r:embed="rId2"/>
          <a:stretch>
            <a:fillRect/>
          </a:stretch>
        </p:blipFill>
        <p:spPr>
          <a:xfrm>
            <a:off x="2106401" y="1101499"/>
            <a:ext cx="8216265" cy="3815080"/>
          </a:xfrm>
          <a:prstGeom prst="rect">
            <a:avLst/>
          </a:prstGeom>
        </p:spPr>
      </p:pic>
      <p:pic>
        <p:nvPicPr>
          <p:cNvPr id="4" name="Picture 1">
            <a:extLst>
              <a:ext uri="{FF2B5EF4-FFF2-40B4-BE49-F238E27FC236}">
                <a16:creationId xmlns:a16="http://schemas.microsoft.com/office/drawing/2014/main" id="{CAD28B87-B41E-6116-BB27-7CDA7CDFF3D8}"/>
              </a:ext>
            </a:extLst>
          </p:cNvPr>
          <p:cNvPicPr>
            <a:picLocks noChangeAspect="1"/>
          </p:cNvPicPr>
          <p:nvPr/>
        </p:nvPicPr>
        <p:blipFill>
          <a:blip r:embed="rId3"/>
          <a:stretch>
            <a:fillRect/>
          </a:stretch>
        </p:blipFill>
        <p:spPr>
          <a:xfrm>
            <a:off x="4205437" y="4916579"/>
            <a:ext cx="1028022" cy="797242"/>
          </a:xfrm>
          <a:prstGeom prst="rect">
            <a:avLst/>
          </a:prstGeom>
        </p:spPr>
      </p:pic>
      <p:sp>
        <p:nvSpPr>
          <p:cNvPr id="5" name="TextBox 6">
            <a:extLst>
              <a:ext uri="{FF2B5EF4-FFF2-40B4-BE49-F238E27FC236}">
                <a16:creationId xmlns:a16="http://schemas.microsoft.com/office/drawing/2014/main" id="{D448D4F4-C96C-51CA-77B0-0AF95790A42C}"/>
              </a:ext>
            </a:extLst>
          </p:cNvPr>
          <p:cNvSpPr txBox="1"/>
          <p:nvPr/>
        </p:nvSpPr>
        <p:spPr>
          <a:xfrm>
            <a:off x="4110483" y="5713821"/>
            <a:ext cx="1217930" cy="498983"/>
          </a:xfrm>
          <a:prstGeom prst="rect">
            <a:avLst/>
          </a:prstGeom>
          <a:noFill/>
        </p:spPr>
        <p:txBody>
          <a:bodyPr wrap="square">
            <a:spAutoFit/>
          </a:bodyPr>
          <a:lstStyle/>
          <a:p>
            <a:pPr fontAlgn="auto">
              <a:lnSpc>
                <a:spcPct val="150000"/>
              </a:lnSpc>
            </a:pPr>
            <a:r>
              <a:rPr lang="zh-CN" altLang="en-US" sz="2000" dirty="0"/>
              <a:t>激活函数</a:t>
            </a:r>
            <a:endParaRPr lang="en-US" altLang="zh-CN" sz="2000" dirty="0"/>
          </a:p>
        </p:txBody>
      </p:sp>
      <p:sp>
        <p:nvSpPr>
          <p:cNvPr id="6" name="灯片编号占位符 5"/>
          <p:cNvSpPr>
            <a:spLocks noGrp="1"/>
          </p:cNvSpPr>
          <p:nvPr>
            <p:ph type="sldNum" sz="quarter" idx="14"/>
          </p:nvPr>
        </p:nvSpPr>
        <p:spPr/>
        <p:txBody>
          <a:bodyPr/>
          <a:lstStyle/>
          <a:p>
            <a:fld id="{AF69888C-E133-43D9-A638-B5C95925B91C}" type="slidenum">
              <a:rPr lang="zh-CN" altLang="en-US" smtClean="0"/>
              <a:t>19</a:t>
            </a:fld>
            <a:endParaRPr lang="zh-CN" altLang="en-US" dirty="0"/>
          </a:p>
        </p:txBody>
      </p:sp>
    </p:spTree>
    <p:extLst>
      <p:ext uri="{BB962C8B-B14F-4D97-AF65-F5344CB8AC3E}">
        <p14:creationId xmlns:p14="http://schemas.microsoft.com/office/powerpoint/2010/main" val="292451233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dirty="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5323531" y="1815460"/>
            <a:ext cx="3016148" cy="538448"/>
          </a:xfrm>
          <a:prstGeom prst="rect">
            <a:avLst/>
          </a:prstGeom>
          <a:noFill/>
        </p:spPr>
        <p:txBody>
          <a:bodyPr wrap="none" lIns="121889" tIns="60944" rIns="121889" bIns="60944">
            <a:spAutoFit/>
          </a:bodyPr>
          <a:lstStyle/>
          <a:p>
            <a:pPr>
              <a:defRPr/>
            </a:pPr>
            <a:r>
              <a:rPr lang="zh-CN" altLang="en-US" sz="2699" kern="0" dirty="0">
                <a:solidFill>
                  <a:schemeClr val="tx1">
                    <a:lumMod val="75000"/>
                    <a:lumOff val="25000"/>
                  </a:schemeClr>
                </a:solidFill>
                <a:latin typeface="微软雅黑" panose="020B0503020204020204" pitchFamily="34" charset="-122"/>
                <a:ea typeface="微软雅黑" panose="020B0503020204020204" pitchFamily="34" charset="-122"/>
              </a:rPr>
              <a:t>深度学习的正则化</a:t>
            </a:r>
          </a:p>
        </p:txBody>
      </p:sp>
      <p:sp>
        <p:nvSpPr>
          <p:cNvPr id="10" name="TextBox 9"/>
          <p:cNvSpPr txBox="1"/>
          <p:nvPr/>
        </p:nvSpPr>
        <p:spPr bwMode="auto">
          <a:xfrm>
            <a:off x="6642083" y="3706983"/>
            <a:ext cx="2669899" cy="538448"/>
          </a:xfrm>
          <a:prstGeom prst="rect">
            <a:avLst/>
          </a:prstGeom>
          <a:noFill/>
        </p:spPr>
        <p:txBody>
          <a:bodyPr wrap="none" lIns="121889" tIns="60944" rIns="121889" bIns="60944">
            <a:spAutoFit/>
          </a:bodyPr>
          <a:lstStyle/>
          <a:p>
            <a:pPr lvl="0">
              <a:defRPr/>
            </a:pPr>
            <a:r>
              <a:rPr lang="zh-CN" altLang="en-US" sz="2699" kern="0" dirty="0">
                <a:solidFill>
                  <a:schemeClr val="tx1">
                    <a:lumMod val="75000"/>
                    <a:lumOff val="25000"/>
                  </a:schemeClr>
                </a:solidFill>
                <a:latin typeface="微软雅黑" panose="020B0503020204020204" pitchFamily="34" charset="-122"/>
                <a:ea typeface="微软雅黑" panose="020B0503020204020204" pitchFamily="34" charset="-122"/>
              </a:rPr>
              <a:t>深度学习优化器</a:t>
            </a:r>
          </a:p>
        </p:txBody>
      </p:sp>
      <p:sp>
        <p:nvSpPr>
          <p:cNvPr id="12" name="TextBox 11"/>
          <p:cNvSpPr txBox="1"/>
          <p:nvPr/>
        </p:nvSpPr>
        <p:spPr bwMode="auto">
          <a:xfrm>
            <a:off x="6009436" y="2786409"/>
            <a:ext cx="2323650" cy="538448"/>
          </a:xfrm>
          <a:prstGeom prst="rect">
            <a:avLst/>
          </a:prstGeom>
          <a:noFill/>
        </p:spPr>
        <p:txBody>
          <a:bodyPr wrap="none" lIns="121889" tIns="60944" rIns="121889" bIns="60944">
            <a:spAutoFit/>
          </a:bodyPr>
          <a:lstStyle/>
          <a:p>
            <a:pPr lvl="0">
              <a:defRPr/>
            </a:pPr>
            <a:r>
              <a:rPr lang="zh-CN" altLang="en-US" sz="2699" kern="0" dirty="0">
                <a:solidFill>
                  <a:schemeClr val="tx1">
                    <a:lumMod val="75000"/>
                    <a:lumOff val="25000"/>
                  </a:schemeClr>
                </a:solidFill>
                <a:latin typeface="微软雅黑" panose="020B0503020204020204" pitchFamily="34" charset="-122"/>
                <a:ea typeface="微软雅黑" panose="020B0503020204020204" pitchFamily="34" charset="-122"/>
              </a:rPr>
              <a:t>梯度下降算法</a:t>
            </a:r>
          </a:p>
        </p:txBody>
      </p:sp>
      <p:sp>
        <p:nvSpPr>
          <p:cNvPr id="14" name="TextBox 13"/>
          <p:cNvSpPr txBox="1"/>
          <p:nvPr/>
        </p:nvSpPr>
        <p:spPr bwMode="auto">
          <a:xfrm>
            <a:off x="7265903" y="4619460"/>
            <a:ext cx="1631153" cy="538448"/>
          </a:xfrm>
          <a:prstGeom prst="rect">
            <a:avLst/>
          </a:prstGeom>
          <a:noFill/>
        </p:spPr>
        <p:txBody>
          <a:bodyPr wrap="none" lIns="121889" tIns="60944" rIns="121889" bIns="60944">
            <a:spAutoFit/>
          </a:bodyPr>
          <a:lstStyle/>
          <a:p>
            <a:pPr lvl="0">
              <a:defRPr/>
            </a:pPr>
            <a:r>
              <a:rPr lang="zh-CN" altLang="en-US" sz="2699" kern="0" dirty="0">
                <a:solidFill>
                  <a:schemeClr val="tx1">
                    <a:lumMod val="75000"/>
                    <a:lumOff val="25000"/>
                  </a:schemeClr>
                </a:solidFill>
                <a:latin typeface="微软雅黑" panose="020B0503020204020204" pitchFamily="34" charset="-122"/>
                <a:ea typeface="微软雅黑" panose="020B0503020204020204" pitchFamily="34" charset="-122"/>
              </a:rPr>
              <a:t>梯度消失</a:t>
            </a:r>
          </a:p>
        </p:txBody>
      </p:sp>
      <p:sp>
        <p:nvSpPr>
          <p:cNvPr id="16" name="TextBox 15"/>
          <p:cNvSpPr txBox="1"/>
          <p:nvPr/>
        </p:nvSpPr>
        <p:spPr>
          <a:xfrm>
            <a:off x="4430551" y="1758940"/>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5121793" y="2737128"/>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835201" y="361056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6386790" y="4517980"/>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dirty="0">
                <a:solidFill>
                  <a:schemeClr val="bg1"/>
                </a:solidFill>
                <a:latin typeface="Eras Bold ITC" panose="020B0907030504020204" pitchFamily="34" charset="0"/>
                <a:ea typeface="微软雅黑" panose="020B0503020204020204" pitchFamily="34" charset="-122"/>
              </a:rPr>
              <a:t>为人师表</a:t>
            </a:r>
          </a:p>
        </p:txBody>
      </p:sp>
      <p:sp>
        <p:nvSpPr>
          <p:cNvPr id="22" name="TextBox 21">
            <a:extLst>
              <a:ext uri="{FF2B5EF4-FFF2-40B4-BE49-F238E27FC236}">
                <a16:creationId xmlns:a16="http://schemas.microsoft.com/office/drawing/2014/main" id="{708896E4-A709-B44F-9BC7-21058C0B6360}"/>
              </a:ext>
            </a:extLst>
          </p:cNvPr>
          <p:cNvSpPr txBox="1"/>
          <p:nvPr/>
        </p:nvSpPr>
        <p:spPr bwMode="auto">
          <a:xfrm>
            <a:off x="7914689" y="5594822"/>
            <a:ext cx="1631153" cy="538448"/>
          </a:xfrm>
          <a:prstGeom prst="rect">
            <a:avLst/>
          </a:prstGeom>
          <a:noFill/>
        </p:spPr>
        <p:txBody>
          <a:bodyPr wrap="none" lIns="121889" tIns="60944" rIns="121889" bIns="60944">
            <a:spAutoFit/>
          </a:bodyPr>
          <a:lstStyle/>
          <a:p>
            <a:pPr lvl="0">
              <a:defRPr/>
            </a:pPr>
            <a:r>
              <a:rPr lang="zh-CN" altLang="en-US" sz="2699" kern="0" dirty="0">
                <a:solidFill>
                  <a:schemeClr val="tx1">
                    <a:lumMod val="75000"/>
                    <a:lumOff val="25000"/>
                  </a:schemeClr>
                </a:solidFill>
                <a:latin typeface="微软雅黑" panose="020B0503020204020204" pitchFamily="34" charset="-122"/>
                <a:ea typeface="微软雅黑" panose="020B0503020204020204" pitchFamily="34" charset="-122"/>
              </a:rPr>
              <a:t>模型微调</a:t>
            </a:r>
          </a:p>
        </p:txBody>
      </p:sp>
      <p:sp>
        <p:nvSpPr>
          <p:cNvPr id="23" name="TextBox 22">
            <a:extLst>
              <a:ext uri="{FF2B5EF4-FFF2-40B4-BE49-F238E27FC236}">
                <a16:creationId xmlns:a16="http://schemas.microsoft.com/office/drawing/2014/main" id="{AFE6E07B-C22A-1140-A898-0F68E2629380}"/>
              </a:ext>
            </a:extLst>
          </p:cNvPr>
          <p:cNvSpPr txBox="1"/>
          <p:nvPr/>
        </p:nvSpPr>
        <p:spPr>
          <a:xfrm>
            <a:off x="7035576" y="5493342"/>
            <a:ext cx="973922"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05</a:t>
            </a:r>
            <a:endParaRPr lang="zh-CN" altLang="en-US" sz="5299" dirty="0">
              <a:solidFill>
                <a:schemeClr val="accent1"/>
              </a:solidFill>
              <a:latin typeface="Impact" pitchFamily="34" charset="0"/>
            </a:endParaRPr>
          </a:p>
        </p:txBody>
      </p:sp>
      <p:sp>
        <p:nvSpPr>
          <p:cNvPr id="2" name="TextBox 1">
            <a:extLst>
              <a:ext uri="{FF2B5EF4-FFF2-40B4-BE49-F238E27FC236}">
                <a16:creationId xmlns:a16="http://schemas.microsoft.com/office/drawing/2014/main" id="{20E389BD-FCBC-DDD0-8AC6-3CE96A15A5F9}"/>
              </a:ext>
            </a:extLst>
          </p:cNvPr>
          <p:cNvSpPr txBox="1"/>
          <p:nvPr/>
        </p:nvSpPr>
        <p:spPr bwMode="auto">
          <a:xfrm>
            <a:off x="15872" y="217740"/>
            <a:ext cx="8065607" cy="1354185"/>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第六章：卷积神经网络（续）</a:t>
            </a:r>
            <a:endParaRPr lang="en-US" altLang="zh-CN" sz="4000" b="1"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40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rPr>
              <a:t>深度学习优化方法</a:t>
            </a:r>
          </a:p>
        </p:txBody>
      </p:sp>
    </p:spTree>
    <p:extLst>
      <p:ext uri="{BB962C8B-B14F-4D97-AF65-F5344CB8AC3E}">
        <p14:creationId xmlns:p14="http://schemas.microsoft.com/office/powerpoint/2010/main" val="421791484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2" presetClass="entr" presetSubtype="0" fill="hold" grpId="0" nodeType="afterEffec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nodeType="withGroup">
                            <p:stCondLst>
                              <p:cond delay="2000"/>
                            </p:stCondLst>
                            <p:childTnLst>
                              <p:par>
                                <p:cTn id="26" presetID="49" presetClass="entr" presetSubtype="0" decel="100000" fill="hold" grpId="0" nodeType="afterEffec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nodeType="withGroup">
                            <p:stCondLst>
                              <p:cond delay="2500"/>
                            </p:stCondLst>
                            <p:childTnLst>
                              <p:par>
                                <p:cTn id="33" presetID="42" presetClass="entr" presetSubtype="0" fill="hold" grpId="0" nodeType="afterEffec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childTnLst>
                          </p:cTn>
                        </p:par>
                        <p:par>
                          <p:cTn id="38" fill="hold" nodeType="withGroup">
                            <p:stCondLst>
                              <p:cond delay="3000"/>
                            </p:stCondLst>
                            <p:childTnLst>
                              <p:par>
                                <p:cTn id="39" presetID="49" presetClass="entr" presetSubtype="0" decel="100000" fill="hold" grpId="0" nodeType="afterEffec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 calcmode="lin" valueType="num">
                                      <p:cBhvr>
                                        <p:cTn id="43" dur="500" fill="hold"/>
                                        <p:tgtEl>
                                          <p:spTgt spid="17"/>
                                        </p:tgtEl>
                                        <p:attrNameLst>
                                          <p:attrName>style.rotation</p:attrName>
                                        </p:attrNameLst>
                                      </p:cBhvr>
                                      <p:tavLst>
                                        <p:tav tm="0">
                                          <p:val>
                                            <p:fltVal val="360"/>
                                          </p:val>
                                        </p:tav>
                                        <p:tav tm="100000">
                                          <p:val>
                                            <p:fltVal val="0"/>
                                          </p:val>
                                        </p:tav>
                                      </p:tavLst>
                                    </p:anim>
                                    <p:animEffect transition="in" filter="fade">
                                      <p:cBhvr>
                                        <p:cTn id="44" dur="500"/>
                                        <p:tgtEl>
                                          <p:spTgt spid="17"/>
                                        </p:tgtEl>
                                      </p:cBhvr>
                                    </p:animEffect>
                                  </p:childTnLst>
                                </p:cTn>
                              </p:par>
                              <p:par>
                                <p:cTn id="45" presetID="42" presetClass="entr" presetSubtype="0" fill="hold" grpId="0" nodeType="withEffec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ppt_y+.1"/>
                                          </p:val>
                                        </p:tav>
                                        <p:tav tm="100000">
                                          <p:val>
                                            <p:strVal val="#ppt_y"/>
                                          </p:val>
                                        </p:tav>
                                      </p:tavLst>
                                    </p:anim>
                                  </p:childTnLst>
                                </p:cTn>
                              </p:par>
                            </p:childTnLst>
                          </p:cTn>
                        </p:par>
                        <p:par>
                          <p:cTn id="50" fill="hold" nodeType="withGroup">
                            <p:stCondLst>
                              <p:cond delay="3500"/>
                            </p:stCondLst>
                            <p:childTnLst>
                              <p:par>
                                <p:cTn id="51" presetID="49" presetClass="entr" presetSubtype="0" decel="100000" fill="hold" grpId="0" nodeType="afterEffec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 calcmode="lin" valueType="num">
                                      <p:cBhvr>
                                        <p:cTn id="55" dur="500" fill="hold"/>
                                        <p:tgtEl>
                                          <p:spTgt spid="18"/>
                                        </p:tgtEl>
                                        <p:attrNameLst>
                                          <p:attrName>style.rotation</p:attrName>
                                        </p:attrNameLst>
                                      </p:cBhvr>
                                      <p:tavLst>
                                        <p:tav tm="0">
                                          <p:val>
                                            <p:fltVal val="360"/>
                                          </p:val>
                                        </p:tav>
                                        <p:tav tm="100000">
                                          <p:val>
                                            <p:fltVal val="0"/>
                                          </p:val>
                                        </p:tav>
                                      </p:tavLst>
                                    </p:anim>
                                    <p:animEffect transition="in" filter="fade">
                                      <p:cBhvr>
                                        <p:cTn id="56" dur="500"/>
                                        <p:tgtEl>
                                          <p:spTgt spid="18"/>
                                        </p:tgtEl>
                                      </p:cBhvr>
                                    </p:animEffect>
                                  </p:childTnLst>
                                </p:cTn>
                              </p:par>
                              <p:par>
                                <p:cTn id="57" presetID="42" presetClass="entr" presetSubtype="0" fill="hold" grpId="0" nodeType="withEffec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1"/>
                                          </p:val>
                                        </p:tav>
                                        <p:tav tm="100000">
                                          <p:val>
                                            <p:strVal val="#ppt_y"/>
                                          </p:val>
                                        </p:tav>
                                      </p:tavLst>
                                    </p:anim>
                                  </p:childTnLst>
                                </p:cTn>
                              </p:par>
                            </p:childTnLst>
                          </p:cTn>
                        </p:par>
                        <p:par>
                          <p:cTn id="62" fill="hold" nodeType="withGroup">
                            <p:stCondLst>
                              <p:cond delay="4000"/>
                            </p:stCondLst>
                            <p:childTnLst>
                              <p:par>
                                <p:cTn id="63" presetID="49" presetClass="entr" presetSubtype="0" decel="100000" fill="hold" grpId="0" nodeType="afterEffect">
                                  <p:childTnLst>
                                    <p:set>
                                      <p:cBhvr>
                                        <p:cTn id="64" dur="1" fill="hold">
                                          <p:stCondLst>
                                            <p:cond delay="0"/>
                                          </p:stCondLst>
                                        </p:cTn>
                                        <p:tgtEl>
                                          <p:spTgt spid="19"/>
                                        </p:tgtEl>
                                        <p:attrNameLst>
                                          <p:attrName>style.visibility</p:attrName>
                                        </p:attrNameLst>
                                      </p:cBhvr>
                                      <p:to>
                                        <p:strVal val="visible"/>
                                      </p:to>
                                    </p:set>
                                    <p:anim calcmode="lin" valueType="num">
                                      <p:cBhvr>
                                        <p:cTn id="65" dur="500" fill="hold"/>
                                        <p:tgtEl>
                                          <p:spTgt spid="19"/>
                                        </p:tgtEl>
                                        <p:attrNameLst>
                                          <p:attrName>ppt_w</p:attrName>
                                        </p:attrNameLst>
                                      </p:cBhvr>
                                      <p:tavLst>
                                        <p:tav tm="0">
                                          <p:val>
                                            <p:fltVal val="0"/>
                                          </p:val>
                                        </p:tav>
                                        <p:tav tm="100000">
                                          <p:val>
                                            <p:strVal val="#ppt_w"/>
                                          </p:val>
                                        </p:tav>
                                      </p:tavLst>
                                    </p:anim>
                                    <p:anim calcmode="lin" valueType="num">
                                      <p:cBhvr>
                                        <p:cTn id="66" dur="500" fill="hold"/>
                                        <p:tgtEl>
                                          <p:spTgt spid="19"/>
                                        </p:tgtEl>
                                        <p:attrNameLst>
                                          <p:attrName>ppt_h</p:attrName>
                                        </p:attrNameLst>
                                      </p:cBhvr>
                                      <p:tavLst>
                                        <p:tav tm="0">
                                          <p:val>
                                            <p:fltVal val="0"/>
                                          </p:val>
                                        </p:tav>
                                        <p:tav tm="100000">
                                          <p:val>
                                            <p:strVal val="#ppt_h"/>
                                          </p:val>
                                        </p:tav>
                                      </p:tavLst>
                                    </p:anim>
                                    <p:anim calcmode="lin" valueType="num">
                                      <p:cBhvr>
                                        <p:cTn id="67" dur="500" fill="hold"/>
                                        <p:tgtEl>
                                          <p:spTgt spid="19"/>
                                        </p:tgtEl>
                                        <p:attrNameLst>
                                          <p:attrName>style.rotation</p:attrName>
                                        </p:attrNameLst>
                                      </p:cBhvr>
                                      <p:tavLst>
                                        <p:tav tm="0">
                                          <p:val>
                                            <p:fltVal val="360"/>
                                          </p:val>
                                        </p:tav>
                                        <p:tav tm="100000">
                                          <p:val>
                                            <p:fltVal val="0"/>
                                          </p:val>
                                        </p:tav>
                                      </p:tavLst>
                                    </p:anim>
                                    <p:animEffect transition="in" filter="fade">
                                      <p:cBhvr>
                                        <p:cTn id="68" dur="500"/>
                                        <p:tgtEl>
                                          <p:spTgt spid="19"/>
                                        </p:tgtEl>
                                      </p:cBhvr>
                                    </p:animEffect>
                                  </p:childTnLst>
                                </p:cTn>
                              </p:par>
                              <p:par>
                                <p:cTn id="69" presetID="42" presetClass="entr" presetSubtype="0" fill="hold" grpId="0" nodeType="withEffec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anim calcmode="lin" valueType="num">
                                      <p:cBhvr>
                                        <p:cTn id="72" dur="500" fill="hold"/>
                                        <p:tgtEl>
                                          <p:spTgt spid="14"/>
                                        </p:tgtEl>
                                        <p:attrNameLst>
                                          <p:attrName>ppt_x</p:attrName>
                                        </p:attrNameLst>
                                      </p:cBhvr>
                                      <p:tavLst>
                                        <p:tav tm="0">
                                          <p:val>
                                            <p:strVal val="#ppt_x"/>
                                          </p:val>
                                        </p:tav>
                                        <p:tav tm="100000">
                                          <p:val>
                                            <p:strVal val="#ppt_x"/>
                                          </p:val>
                                        </p:tav>
                                      </p:tavLst>
                                    </p:anim>
                                    <p:anim calcmode="lin" valueType="num">
                                      <p:cBhvr>
                                        <p:cTn id="73" dur="500" fill="hold"/>
                                        <p:tgtEl>
                                          <p:spTgt spid="14"/>
                                        </p:tgtEl>
                                        <p:attrNameLst>
                                          <p:attrName>ppt_y</p:attrName>
                                        </p:attrNameLst>
                                      </p:cBhvr>
                                      <p:tavLst>
                                        <p:tav tm="0">
                                          <p:val>
                                            <p:strVal val="#ppt_y+.1"/>
                                          </p:val>
                                        </p:tav>
                                        <p:tav tm="100000">
                                          <p:val>
                                            <p:strVal val="#ppt_y"/>
                                          </p:val>
                                        </p:tav>
                                      </p:tavLst>
                                    </p:anim>
                                  </p:childTnLst>
                                </p:cTn>
                              </p:par>
                            </p:childTnLst>
                          </p:cTn>
                        </p:par>
                        <p:par>
                          <p:cTn id="74" fill="hold">
                            <p:stCondLst>
                              <p:cond delay="4500"/>
                            </p:stCondLst>
                            <p:childTnLst>
                              <p:par>
                                <p:cTn id="75" presetID="49" presetClass="entr" presetSubtype="0" decel="100000" fill="hold" grpId="0" nodeType="afterEffec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 calcmode="lin" valueType="num">
                                      <p:cBhvr>
                                        <p:cTn id="79" dur="500" fill="hold"/>
                                        <p:tgtEl>
                                          <p:spTgt spid="23"/>
                                        </p:tgtEl>
                                        <p:attrNameLst>
                                          <p:attrName>style.rotation</p:attrName>
                                        </p:attrNameLst>
                                      </p:cBhvr>
                                      <p:tavLst>
                                        <p:tav tm="0">
                                          <p:val>
                                            <p:fltVal val="360"/>
                                          </p:val>
                                        </p:tav>
                                        <p:tav tm="100000">
                                          <p:val>
                                            <p:fltVal val="0"/>
                                          </p:val>
                                        </p:tav>
                                      </p:tavLst>
                                    </p:anim>
                                    <p:animEffect transition="in" filter="fade">
                                      <p:cBhvr>
                                        <p:cTn id="80" dur="500"/>
                                        <p:tgtEl>
                                          <p:spTgt spid="23"/>
                                        </p:tgtEl>
                                      </p:cBhvr>
                                    </p:animEffect>
                                  </p:childTnLst>
                                </p:cTn>
                              </p:par>
                              <p:par>
                                <p:cTn id="81" presetID="42" presetClass="entr" presetSubtype="0" fill="hold" grpId="0" nodeType="withEffec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anim calcmode="lin" valueType="num">
                                      <p:cBhvr>
                                        <p:cTn id="84" dur="500" fill="hold"/>
                                        <p:tgtEl>
                                          <p:spTgt spid="22"/>
                                        </p:tgtEl>
                                        <p:attrNameLst>
                                          <p:attrName>ppt_x</p:attrName>
                                        </p:attrNameLst>
                                      </p:cBhvr>
                                      <p:tavLst>
                                        <p:tav tm="0">
                                          <p:val>
                                            <p:strVal val="#ppt_x"/>
                                          </p:val>
                                        </p:tav>
                                        <p:tav tm="100000">
                                          <p:val>
                                            <p:strVal val="#ppt_x"/>
                                          </p:val>
                                        </p:tav>
                                      </p:tavLst>
                                    </p:anim>
                                    <p:anim calcmode="lin" valueType="num">
                                      <p:cBhvr>
                                        <p:cTn id="8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10" grpId="0"/>
      <p:bldP spid="12" grpId="0"/>
      <p:bldP spid="14" grpId="0"/>
      <p:bldP spid="16" grpId="0"/>
      <p:bldP spid="17" grpId="0"/>
      <p:bldP spid="18" grpId="0"/>
      <p:bldP spid="19"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1D3CD4BF-3D60-9431-A61F-C9BB03B70202}"/>
              </a:ext>
            </a:extLst>
          </p:cNvPr>
          <p:cNvSpPr txBox="1"/>
          <p:nvPr/>
        </p:nvSpPr>
        <p:spPr>
          <a:xfrm>
            <a:off x="604531" y="108198"/>
            <a:ext cx="6096000" cy="707886"/>
          </a:xfrm>
          <a:prstGeom prst="rect">
            <a:avLst/>
          </a:prstGeom>
          <a:noFill/>
        </p:spPr>
        <p:txBody>
          <a:bodyPr wrap="square">
            <a:spAutoFit/>
          </a:bodyPr>
          <a:lstStyle/>
          <a:p>
            <a:r>
              <a:rPr lang="zh-CN" altLang="en-US" sz="4000" b="1" dirty="0"/>
              <a:t>注意事项</a:t>
            </a:r>
          </a:p>
        </p:txBody>
      </p:sp>
      <p:sp>
        <p:nvSpPr>
          <p:cNvPr id="3" name="矩形 3">
            <a:extLst>
              <a:ext uri="{FF2B5EF4-FFF2-40B4-BE49-F238E27FC236}">
                <a16:creationId xmlns:a16="http://schemas.microsoft.com/office/drawing/2014/main" id="{8BEF526C-882F-8374-376E-6631918FE9FC}"/>
              </a:ext>
            </a:extLst>
          </p:cNvPr>
          <p:cNvSpPr/>
          <p:nvPr/>
        </p:nvSpPr>
        <p:spPr>
          <a:xfrm>
            <a:off x="3286639" y="5717779"/>
            <a:ext cx="7131241" cy="646331"/>
          </a:xfrm>
          <a:prstGeom prst="rect">
            <a:avLst/>
          </a:prstGeom>
        </p:spPr>
        <p:txBody>
          <a:bodyPr wrap="square">
            <a:spAutoFit/>
          </a:bodyPr>
          <a:lstStyle/>
          <a:p>
            <a:pPr>
              <a:defRPr/>
            </a:pPr>
            <a:r>
              <a:rPr lang="en-US" altLang="zh-TW" dirty="0">
                <a:solidFill>
                  <a:srgbClr val="000000"/>
                </a:solidFill>
                <a:latin typeface="Lucida Grande"/>
                <a:ea typeface="新細明體" panose="02020500000000000000" pitchFamily="18" charset="-120"/>
              </a:rPr>
              <a:t>Deep Residual Learning for Image Recognition</a:t>
            </a:r>
          </a:p>
          <a:p>
            <a:pPr>
              <a:defRPr/>
            </a:pPr>
            <a:r>
              <a:rPr lang="en-US" altLang="zh-TW" dirty="0">
                <a:solidFill>
                  <a:srgbClr val="000000"/>
                </a:solidFill>
                <a:latin typeface="Lucida Grande"/>
                <a:ea typeface="新細明體" panose="02020500000000000000" pitchFamily="18" charset="-120"/>
              </a:rPr>
              <a:t>http://arxiv.org/abs/1512.03385</a:t>
            </a:r>
          </a:p>
        </p:txBody>
      </p:sp>
      <p:pic>
        <p:nvPicPr>
          <p:cNvPr id="4" name="圖片 4">
            <a:extLst>
              <a:ext uri="{FF2B5EF4-FFF2-40B4-BE49-F238E27FC236}">
                <a16:creationId xmlns:a16="http://schemas.microsoft.com/office/drawing/2014/main" id="{0DDE27ED-DED4-EAE6-EF73-D078DA4004BA}"/>
              </a:ext>
            </a:extLst>
          </p:cNvPr>
          <p:cNvPicPr>
            <a:picLocks noChangeAspect="1"/>
          </p:cNvPicPr>
          <p:nvPr/>
        </p:nvPicPr>
        <p:blipFill>
          <a:blip r:embed="rId2"/>
          <a:stretch>
            <a:fillRect/>
          </a:stretch>
        </p:blipFill>
        <p:spPr>
          <a:xfrm>
            <a:off x="6113145" y="2084488"/>
            <a:ext cx="4304735" cy="2920749"/>
          </a:xfrm>
          <a:prstGeom prst="rect">
            <a:avLst/>
          </a:prstGeom>
        </p:spPr>
      </p:pic>
      <p:sp>
        <p:nvSpPr>
          <p:cNvPr id="5" name="文字方塊 5">
            <a:extLst>
              <a:ext uri="{FF2B5EF4-FFF2-40B4-BE49-F238E27FC236}">
                <a16:creationId xmlns:a16="http://schemas.microsoft.com/office/drawing/2014/main" id="{2CF5B493-F9DF-892D-220D-B80E86E0A4A5}"/>
              </a:ext>
            </a:extLst>
          </p:cNvPr>
          <p:cNvSpPr txBox="1"/>
          <p:nvPr/>
        </p:nvSpPr>
        <p:spPr>
          <a:xfrm>
            <a:off x="7322328" y="4987710"/>
            <a:ext cx="2270234" cy="461665"/>
          </a:xfrm>
          <a:prstGeom prst="rect">
            <a:avLst/>
          </a:prstGeom>
          <a:noFill/>
        </p:spPr>
        <p:txBody>
          <a:bodyPr wrap="square" rtlCol="0">
            <a:spAutoFit/>
          </a:bodyPr>
          <a:lstStyle/>
          <a:p>
            <a:pPr algn="ctr">
              <a:defRPr/>
            </a:pPr>
            <a:r>
              <a:rPr lang="zh-TW" altLang="en-US" sz="2400" dirty="0">
                <a:solidFill>
                  <a:srgbClr val="FF0000"/>
                </a:solidFill>
                <a:latin typeface="+mn-ea"/>
              </a:rPr>
              <a:t>测试数据</a:t>
            </a:r>
          </a:p>
        </p:txBody>
      </p:sp>
      <p:sp>
        <p:nvSpPr>
          <p:cNvPr id="6" name="矩形 6">
            <a:extLst>
              <a:ext uri="{FF2B5EF4-FFF2-40B4-BE49-F238E27FC236}">
                <a16:creationId xmlns:a16="http://schemas.microsoft.com/office/drawing/2014/main" id="{C04329C8-E999-5ECB-1C09-0098F6A53AA4}"/>
              </a:ext>
            </a:extLst>
          </p:cNvPr>
          <p:cNvSpPr/>
          <p:nvPr/>
        </p:nvSpPr>
        <p:spPr>
          <a:xfrm>
            <a:off x="7649126" y="3690150"/>
            <a:ext cx="162095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a:defRPr/>
            </a:pPr>
            <a:r>
              <a:rPr lang="zh-TW" altLang="en-US" sz="2800" dirty="0">
                <a:solidFill>
                  <a:prstClr val="white"/>
                </a:solidFill>
                <a:latin typeface="+mn-ea"/>
              </a:rPr>
              <a:t>过拟合</a:t>
            </a:r>
            <a:r>
              <a:rPr lang="zh-CN" altLang="en-US" sz="2800" dirty="0">
                <a:solidFill>
                  <a:prstClr val="white"/>
                </a:solidFill>
                <a:latin typeface="+mn-ea"/>
              </a:rPr>
              <a:t>？</a:t>
            </a:r>
            <a:endParaRPr lang="zh-TW" altLang="en-US" sz="2800" dirty="0">
              <a:solidFill>
                <a:prstClr val="white"/>
              </a:solidFill>
              <a:latin typeface="+mn-ea"/>
            </a:endParaRPr>
          </a:p>
        </p:txBody>
      </p:sp>
      <p:pic>
        <p:nvPicPr>
          <p:cNvPr id="7" name="圖片 7">
            <a:extLst>
              <a:ext uri="{FF2B5EF4-FFF2-40B4-BE49-F238E27FC236}">
                <a16:creationId xmlns:a16="http://schemas.microsoft.com/office/drawing/2014/main" id="{8C9EC1D6-1356-8BFB-7583-B475339C92CD}"/>
              </a:ext>
            </a:extLst>
          </p:cNvPr>
          <p:cNvPicPr>
            <a:picLocks noChangeAspect="1"/>
          </p:cNvPicPr>
          <p:nvPr/>
        </p:nvPicPr>
        <p:blipFill>
          <a:blip r:embed="rId3"/>
          <a:stretch>
            <a:fillRect/>
          </a:stretch>
        </p:blipFill>
        <p:spPr>
          <a:xfrm>
            <a:off x="1598294" y="2020861"/>
            <a:ext cx="4514850" cy="3048000"/>
          </a:xfrm>
          <a:prstGeom prst="rect">
            <a:avLst/>
          </a:prstGeom>
        </p:spPr>
      </p:pic>
      <p:sp>
        <p:nvSpPr>
          <p:cNvPr id="8" name="文字方塊 8">
            <a:extLst>
              <a:ext uri="{FF2B5EF4-FFF2-40B4-BE49-F238E27FC236}">
                <a16:creationId xmlns:a16="http://schemas.microsoft.com/office/drawing/2014/main" id="{63A2123F-FDFE-1B41-15D3-E559E79AA823}"/>
              </a:ext>
            </a:extLst>
          </p:cNvPr>
          <p:cNvSpPr txBox="1"/>
          <p:nvPr/>
        </p:nvSpPr>
        <p:spPr>
          <a:xfrm>
            <a:off x="2975688" y="5034416"/>
            <a:ext cx="2270234" cy="461665"/>
          </a:xfrm>
          <a:prstGeom prst="rect">
            <a:avLst/>
          </a:prstGeom>
          <a:noFill/>
        </p:spPr>
        <p:txBody>
          <a:bodyPr wrap="square" rtlCol="0">
            <a:spAutoFit/>
          </a:bodyPr>
          <a:lstStyle/>
          <a:p>
            <a:pPr algn="ctr">
              <a:defRPr/>
            </a:pPr>
            <a:r>
              <a:rPr lang="zh-TW" altLang="en-US" sz="2400" dirty="0">
                <a:solidFill>
                  <a:srgbClr val="FF0000"/>
                </a:solidFill>
                <a:latin typeface="+mn-ea"/>
              </a:rPr>
              <a:t>训练数据</a:t>
            </a:r>
          </a:p>
        </p:txBody>
      </p:sp>
      <p:sp>
        <p:nvSpPr>
          <p:cNvPr id="9" name="矩形 9">
            <a:extLst>
              <a:ext uri="{FF2B5EF4-FFF2-40B4-BE49-F238E27FC236}">
                <a16:creationId xmlns:a16="http://schemas.microsoft.com/office/drawing/2014/main" id="{C6A82493-6288-86A3-3D8B-D5AB85765BDC}"/>
              </a:ext>
            </a:extLst>
          </p:cNvPr>
          <p:cNvSpPr/>
          <p:nvPr/>
        </p:nvSpPr>
        <p:spPr>
          <a:xfrm>
            <a:off x="4020153" y="1821843"/>
            <a:ext cx="1723549" cy="461665"/>
          </a:xfrm>
          <a:prstGeom prst="rect">
            <a:avLst/>
          </a:prstGeom>
          <a:gradFill>
            <a:gsLst>
              <a:gs pos="0">
                <a:schemeClr val="accent2">
                  <a:satMod val="103000"/>
                  <a:lumMod val="102000"/>
                  <a:tint val="94000"/>
                </a:schemeClr>
              </a:gs>
              <a:gs pos="0">
                <a:schemeClr val="accent4">
                  <a:lumMod val="5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wrap="none">
            <a:spAutoFit/>
          </a:bodyPr>
          <a:lstStyle/>
          <a:p>
            <a:pPr>
              <a:defRPr/>
            </a:pPr>
            <a:r>
              <a:rPr lang="zh-TW" altLang="en-US" sz="2400" dirty="0">
                <a:solidFill>
                  <a:prstClr val="white"/>
                </a:solidFill>
                <a:latin typeface="+mn-ea"/>
              </a:rPr>
              <a:t>没有训练好</a:t>
            </a:r>
          </a:p>
        </p:txBody>
      </p:sp>
      <p:cxnSp>
        <p:nvCxnSpPr>
          <p:cNvPr id="10" name="直線單箭頭接點 11">
            <a:extLst>
              <a:ext uri="{FF2B5EF4-FFF2-40B4-BE49-F238E27FC236}">
                <a16:creationId xmlns:a16="http://schemas.microsoft.com/office/drawing/2014/main" id="{092CF0E5-7E32-8D06-CB61-73BCB1C4D18B}"/>
              </a:ext>
            </a:extLst>
          </p:cNvPr>
          <p:cNvCxnSpPr>
            <a:endCxn id="9" idx="2"/>
          </p:cNvCxnSpPr>
          <p:nvPr/>
        </p:nvCxnSpPr>
        <p:spPr>
          <a:xfrm flipV="1">
            <a:off x="4110805" y="2283508"/>
            <a:ext cx="771123" cy="854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2" descr="http://www.mobanwang.com/icon/UploadFiles_8971/200909/20090903224008317.png">
            <a:extLst>
              <a:ext uri="{FF2B5EF4-FFF2-40B4-BE49-F238E27FC236}">
                <a16:creationId xmlns:a16="http://schemas.microsoft.com/office/drawing/2014/main" id="{229A88BE-27C1-51E2-359A-AE4E0569F6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4425" y="3573353"/>
            <a:ext cx="784733" cy="78473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
            <a:extLst>
              <a:ext uri="{FF2B5EF4-FFF2-40B4-BE49-F238E27FC236}">
                <a16:creationId xmlns:a16="http://schemas.microsoft.com/office/drawing/2014/main" id="{E23D426C-70D5-F12E-B7AF-EE8508A66AA2}"/>
              </a:ext>
            </a:extLst>
          </p:cNvPr>
          <p:cNvSpPr txBox="1"/>
          <p:nvPr/>
        </p:nvSpPr>
        <p:spPr>
          <a:xfrm>
            <a:off x="834389" y="956985"/>
            <a:ext cx="10523221" cy="577530"/>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CN" sz="2400" dirty="0"/>
              <a:t>过拟合</a:t>
            </a:r>
            <a:r>
              <a:rPr lang="zh-CN" altLang="en-US" sz="2400" dirty="0"/>
              <a:t>常见，但它不背所有的锅</a:t>
            </a:r>
          </a:p>
        </p:txBody>
      </p:sp>
      <p:sp>
        <p:nvSpPr>
          <p:cNvPr id="14" name="灯片编号占位符 13"/>
          <p:cNvSpPr>
            <a:spLocks noGrp="1"/>
          </p:cNvSpPr>
          <p:nvPr>
            <p:ph type="sldNum" sz="quarter" idx="14"/>
          </p:nvPr>
        </p:nvSpPr>
        <p:spPr/>
        <p:txBody>
          <a:bodyPr/>
          <a:lstStyle/>
          <a:p>
            <a:fld id="{AF69888C-E133-43D9-A638-B5C95925B91C}" type="slidenum">
              <a:rPr lang="zh-CN" altLang="en-US" smtClean="0"/>
              <a:t>20</a:t>
            </a:fld>
            <a:endParaRPr lang="zh-CN" altLang="en-US" dirty="0"/>
          </a:p>
        </p:txBody>
      </p:sp>
    </p:spTree>
    <p:extLst>
      <p:ext uri="{BB962C8B-B14F-4D97-AF65-F5344CB8AC3E}">
        <p14:creationId xmlns:p14="http://schemas.microsoft.com/office/powerpoint/2010/main" val="256165965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9ACB5ECE-8C89-FFAA-942A-6EABA26438D5}"/>
              </a:ext>
            </a:extLst>
          </p:cNvPr>
          <p:cNvPicPr/>
          <p:nvPr/>
        </p:nvPicPr>
        <p:blipFill>
          <a:blip r:link="rId2"/>
          <a:stretch>
            <a:fillRect/>
          </a:stretch>
        </p:blipFill>
        <p:spPr>
          <a:xfrm>
            <a:off x="6096000" y="3429000"/>
            <a:ext cx="0" cy="0"/>
          </a:xfrm>
          <a:prstGeom prst="rect">
            <a:avLst/>
          </a:prstGeom>
          <a:noFill/>
          <a:ln w="9525">
            <a:noFill/>
          </a:ln>
        </p:spPr>
      </p:pic>
      <p:pic>
        <p:nvPicPr>
          <p:cNvPr id="4" name="图片 3">
            <a:extLst>
              <a:ext uri="{FF2B5EF4-FFF2-40B4-BE49-F238E27FC236}">
                <a16:creationId xmlns:a16="http://schemas.microsoft.com/office/drawing/2014/main" id="{1442C094-6C0A-3FCD-C8D2-D20C6A1515D0}"/>
              </a:ext>
            </a:extLst>
          </p:cNvPr>
          <p:cNvPicPr/>
          <p:nvPr/>
        </p:nvPicPr>
        <p:blipFill>
          <a:blip r:link="rId2"/>
          <a:stretch>
            <a:fillRect/>
          </a:stretch>
        </p:blipFill>
        <p:spPr>
          <a:xfrm>
            <a:off x="6096000" y="3429000"/>
            <a:ext cx="0" cy="0"/>
          </a:xfrm>
          <a:prstGeom prst="rect">
            <a:avLst/>
          </a:prstGeom>
          <a:noFill/>
          <a:ln w="9525">
            <a:noFill/>
          </a:ln>
        </p:spPr>
      </p:pic>
      <p:sp>
        <p:nvSpPr>
          <p:cNvPr id="5" name="文本框 4">
            <a:extLst>
              <a:ext uri="{FF2B5EF4-FFF2-40B4-BE49-F238E27FC236}">
                <a16:creationId xmlns:a16="http://schemas.microsoft.com/office/drawing/2014/main" id="{E5EB5866-9A6A-9142-55CF-6B68D4040B0E}"/>
              </a:ext>
            </a:extLst>
          </p:cNvPr>
          <p:cNvSpPr txBox="1"/>
          <p:nvPr/>
        </p:nvSpPr>
        <p:spPr>
          <a:xfrm>
            <a:off x="817244" y="1165601"/>
            <a:ext cx="10523221" cy="1688347"/>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US" sz="2400" dirty="0">
                <a:solidFill>
                  <a:srgbClr val="FF0000"/>
                </a:solidFill>
              </a:rPr>
              <a:t>梯度下降法</a:t>
            </a:r>
            <a:r>
              <a:rPr lang="zh-CN" altLang="en-US" sz="2400" dirty="0"/>
              <a:t>是一种寻找使损失函数最小化的方法。</a:t>
            </a:r>
            <a:endParaRPr lang="en-US" altLang="zh-CN" sz="2400" dirty="0"/>
          </a:p>
          <a:p>
            <a:pPr marL="342900" indent="-342900" fontAlgn="auto">
              <a:lnSpc>
                <a:spcPct val="150000"/>
              </a:lnSpc>
              <a:buFont typeface="Wingdings" pitchFamily="2" charset="2"/>
              <a:buChar char="Ø"/>
            </a:pPr>
            <a:r>
              <a:rPr lang="zh-CN" altLang="en-US" sz="2400" dirty="0"/>
              <a:t>从数学角度来看，梯度的方向是函数增长速度最快的方向，梯度的反方向就是函数减少最快的方向</a:t>
            </a:r>
          </a:p>
        </p:txBody>
      </p:sp>
      <p:pic>
        <p:nvPicPr>
          <p:cNvPr id="6" name="图片 5">
            <a:extLst>
              <a:ext uri="{FF2B5EF4-FFF2-40B4-BE49-F238E27FC236}">
                <a16:creationId xmlns:a16="http://schemas.microsoft.com/office/drawing/2014/main" id="{2608316A-5453-F15E-4266-7A99E4B3423E}"/>
              </a:ext>
            </a:extLst>
          </p:cNvPr>
          <p:cNvPicPr/>
          <p:nvPr/>
        </p:nvPicPr>
        <p:blipFill>
          <a:blip r:embed="rId3"/>
          <a:stretch>
            <a:fillRect/>
          </a:stretch>
        </p:blipFill>
        <p:spPr>
          <a:xfrm>
            <a:off x="3838257" y="3337371"/>
            <a:ext cx="3423920" cy="966470"/>
          </a:xfrm>
          <a:prstGeom prst="rect">
            <a:avLst/>
          </a:prstGeom>
          <a:noFill/>
          <a:ln w="9525">
            <a:noFill/>
          </a:ln>
        </p:spPr>
      </p:pic>
      <p:sp>
        <p:nvSpPr>
          <p:cNvPr id="7" name="文本框 6">
            <a:extLst>
              <a:ext uri="{FF2B5EF4-FFF2-40B4-BE49-F238E27FC236}">
                <a16:creationId xmlns:a16="http://schemas.microsoft.com/office/drawing/2014/main" id="{3B94FC1D-3A98-2384-FD07-71BA6040DA64}"/>
              </a:ext>
            </a:extLst>
          </p:cNvPr>
          <p:cNvSpPr txBox="1"/>
          <p:nvPr/>
        </p:nvSpPr>
        <p:spPr>
          <a:xfrm>
            <a:off x="1106170" y="4848225"/>
            <a:ext cx="9945370" cy="1422312"/>
          </a:xfrm>
          <a:prstGeom prst="rect">
            <a:avLst/>
          </a:prstGeom>
          <a:noFill/>
        </p:spPr>
        <p:txBody>
          <a:bodyPr wrap="square" rtlCol="0" anchor="t">
            <a:spAutoFit/>
          </a:bodyPr>
          <a:lstStyle/>
          <a:p>
            <a:pPr fontAlgn="auto">
              <a:lnSpc>
                <a:spcPct val="150000"/>
              </a:lnSpc>
            </a:pPr>
            <a:r>
              <a:rPr lang="zh-CN" altLang="en-US" sz="2000" dirty="0"/>
              <a:t>其中，</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η是学习率，如果学习率太小，那么每次训练之后得到的效果都太小，增大训练的时间</a:t>
            </a:r>
            <a:r>
              <a:rPr lang="zh-CN" altLang="en-US" sz="2000" dirty="0"/>
              <a:t>成本。如果，学习率太大，那就有可能直接跳过最优解，进入无限的训练中。解决的方法就是，学习率也需要随着训练的进行而变化。</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21</a:t>
            </a:fld>
            <a:endParaRPr lang="zh-CN" altLang="en-US" dirty="0"/>
          </a:p>
        </p:txBody>
      </p:sp>
    </p:spTree>
    <p:extLst>
      <p:ext uri="{BB962C8B-B14F-4D97-AF65-F5344CB8AC3E}">
        <p14:creationId xmlns:p14="http://schemas.microsoft.com/office/powerpoint/2010/main" val="376069928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4" name="图片 3">
            <a:extLst>
              <a:ext uri="{FF2B5EF4-FFF2-40B4-BE49-F238E27FC236}">
                <a16:creationId xmlns:a16="http://schemas.microsoft.com/office/drawing/2014/main" id="{0EB7AAEF-D047-ABA4-D2ED-EF28E434A4FD}"/>
              </a:ext>
            </a:extLst>
          </p:cNvPr>
          <p:cNvPicPr/>
          <p:nvPr/>
        </p:nvPicPr>
        <p:blipFill>
          <a:blip r:link="rId2"/>
          <a:stretch>
            <a:fillRect/>
          </a:stretch>
        </p:blipFill>
        <p:spPr>
          <a:xfrm>
            <a:off x="6096000" y="3429000"/>
            <a:ext cx="0" cy="0"/>
          </a:xfrm>
          <a:prstGeom prst="rect">
            <a:avLst/>
          </a:prstGeom>
          <a:noFill/>
          <a:ln w="9525">
            <a:noFill/>
          </a:ln>
        </p:spPr>
      </p:pic>
      <p:pic>
        <p:nvPicPr>
          <p:cNvPr id="5" name="图片 4">
            <a:extLst>
              <a:ext uri="{FF2B5EF4-FFF2-40B4-BE49-F238E27FC236}">
                <a16:creationId xmlns:a16="http://schemas.microsoft.com/office/drawing/2014/main" id="{13F0B1CA-57CC-E176-CB0A-385A33859955}"/>
              </a:ext>
            </a:extLst>
          </p:cNvPr>
          <p:cNvPicPr/>
          <p:nvPr/>
        </p:nvPicPr>
        <p:blipFill>
          <a:blip r:link="rId2"/>
          <a:stretch>
            <a:fillRect/>
          </a:stretch>
        </p:blipFill>
        <p:spPr>
          <a:xfrm>
            <a:off x="6096000" y="3429000"/>
            <a:ext cx="0" cy="0"/>
          </a:xfrm>
          <a:prstGeom prst="rect">
            <a:avLst/>
          </a:prstGeom>
          <a:noFill/>
          <a:ln w="9525">
            <a:noFill/>
          </a:ln>
        </p:spPr>
      </p:pic>
      <p:sp>
        <p:nvSpPr>
          <p:cNvPr id="6" name="矩形 5">
            <a:extLst>
              <a:ext uri="{FF2B5EF4-FFF2-40B4-BE49-F238E27FC236}">
                <a16:creationId xmlns:a16="http://schemas.microsoft.com/office/drawing/2014/main" id="{1B7D6E9B-ED61-4A1C-FE17-1F543D0BDA4F}"/>
              </a:ext>
            </a:extLst>
          </p:cNvPr>
          <p:cNvSpPr/>
          <p:nvPr/>
        </p:nvSpPr>
        <p:spPr>
          <a:xfrm>
            <a:off x="600076" y="2080895"/>
            <a:ext cx="10494010" cy="3905043"/>
          </a:xfrm>
          <a:prstGeom prst="rect">
            <a:avLst/>
          </a:prstGeom>
        </p:spPr>
        <p:txBody>
          <a:bodyPr wrap="square">
            <a:spAutoFit/>
          </a:bodyPr>
          <a:lstStyle/>
          <a:p>
            <a:pPr fontAlgn="auto">
              <a:lnSpc>
                <a:spcPct val="150000"/>
              </a:lnSpc>
            </a:pPr>
            <a:r>
              <a:rPr 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y = x ^ 2 ，通过梯度下降算法求y取最小值（极小值）时候的最优解x</a:t>
            </a:r>
          </a:p>
          <a:p>
            <a:pPr fontAlgn="auto">
              <a:lnSpc>
                <a:spcPct val="150000"/>
              </a:lnSpc>
            </a:pPr>
            <a:endParaRPr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sz="2400" dirty="0">
                <a:latin typeface="微软雅黑" panose="020B0503020204020204" pitchFamily="34" charset="-122"/>
                <a:ea typeface="微软雅黑" panose="020B0503020204020204" pitchFamily="34" charset="-122"/>
                <a:cs typeface="微软雅黑" panose="020B0503020204020204" pitchFamily="34" charset="-122"/>
              </a:rPr>
              <a:t>     </a:t>
            </a:r>
            <a:r>
              <a:rPr sz="2400" dirty="0">
                <a:latin typeface="微软雅黑" panose="020B0503020204020204" pitchFamily="34" charset="-122"/>
                <a:ea typeface="微软雅黑" panose="020B0503020204020204" pitchFamily="34" charset="-122"/>
                <a:cs typeface="微软雅黑" panose="020B0503020204020204" pitchFamily="34" charset="-122"/>
              </a:rPr>
              <a:t>求解过程主要通过迭代完成</a:t>
            </a:r>
            <a:r>
              <a:rPr lang="zh-CN" sz="2400" dirty="0">
                <a:latin typeface="微软雅黑" panose="020B0503020204020204" pitchFamily="34" charset="-122"/>
                <a:ea typeface="微软雅黑" panose="020B0503020204020204" pitchFamily="34" charset="-122"/>
                <a:cs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迭代的方程为：</a:t>
            </a:r>
            <a:r>
              <a:rPr 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x = x - y'(x) * α</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sz="2400" dirty="0">
                <a:latin typeface="微软雅黑" panose="020B0503020204020204" pitchFamily="34" charset="-122"/>
                <a:ea typeface="微软雅黑" panose="020B0503020204020204" pitchFamily="34" charset="-122"/>
                <a:cs typeface="微软雅黑" panose="020B0503020204020204" pitchFamily="34" charset="-122"/>
              </a:rPr>
              <a:t>      </a:t>
            </a:r>
            <a:r>
              <a:rPr sz="2400" dirty="0">
                <a:latin typeface="微软雅黑" panose="020B0503020204020204" pitchFamily="34" charset="-122"/>
                <a:ea typeface="微软雅黑" panose="020B0503020204020204" pitchFamily="34" charset="-122"/>
                <a:cs typeface="微软雅黑" panose="020B0503020204020204" pitchFamily="34" charset="-122"/>
              </a:rPr>
              <a:t>其中x为要求的解，y'(x)为梯度（也就是导数或偏导，我们在这里用最简单的一元函数演示，所以直接写成导数）α为学习率（或称步长，是一个重要的参数，α的选择直接影响这着算法的效率）</a:t>
            </a:r>
            <a:r>
              <a:rPr 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7" name="文本框 6">
            <a:extLst>
              <a:ext uri="{FF2B5EF4-FFF2-40B4-BE49-F238E27FC236}">
                <a16:creationId xmlns:a16="http://schemas.microsoft.com/office/drawing/2014/main" id="{AB173D10-CFF2-0086-F693-45E0AB730478}"/>
              </a:ext>
            </a:extLst>
          </p:cNvPr>
          <p:cNvSpPr txBox="1"/>
          <p:nvPr/>
        </p:nvSpPr>
        <p:spPr>
          <a:xfrm>
            <a:off x="600076" y="1404435"/>
            <a:ext cx="321310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一维梯度下降例题</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22</a:t>
            </a:fld>
            <a:endParaRPr lang="zh-CN" altLang="en-US" dirty="0"/>
          </a:p>
        </p:txBody>
      </p:sp>
    </p:spTree>
    <p:extLst>
      <p:ext uri="{BB962C8B-B14F-4D97-AF65-F5344CB8AC3E}">
        <p14:creationId xmlns:p14="http://schemas.microsoft.com/office/powerpoint/2010/main" val="258460833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2793DB36-ACF8-58AD-551B-DCE390E871F5}"/>
              </a:ext>
            </a:extLst>
          </p:cNvPr>
          <p:cNvPicPr/>
          <p:nvPr/>
        </p:nvPicPr>
        <p:blipFill>
          <a:blip r:link="rId2"/>
          <a:stretch>
            <a:fillRect/>
          </a:stretch>
        </p:blipFill>
        <p:spPr>
          <a:xfrm>
            <a:off x="6100455" y="3179901"/>
            <a:ext cx="0" cy="0"/>
          </a:xfrm>
          <a:prstGeom prst="rect">
            <a:avLst/>
          </a:prstGeom>
          <a:noFill/>
          <a:ln w="9525">
            <a:noFill/>
          </a:ln>
        </p:spPr>
      </p:pic>
      <p:pic>
        <p:nvPicPr>
          <p:cNvPr id="4" name="图片 3">
            <a:extLst>
              <a:ext uri="{FF2B5EF4-FFF2-40B4-BE49-F238E27FC236}">
                <a16:creationId xmlns:a16="http://schemas.microsoft.com/office/drawing/2014/main" id="{0902F8BC-5249-E28A-3802-4FD111579D9A}"/>
              </a:ext>
            </a:extLst>
          </p:cNvPr>
          <p:cNvPicPr/>
          <p:nvPr/>
        </p:nvPicPr>
        <p:blipFill>
          <a:blip r:link="rId2"/>
          <a:stretch>
            <a:fillRect/>
          </a:stretch>
        </p:blipFill>
        <p:spPr>
          <a:xfrm>
            <a:off x="6100455" y="3179901"/>
            <a:ext cx="0" cy="0"/>
          </a:xfrm>
          <a:prstGeom prst="rect">
            <a:avLst/>
          </a:prstGeom>
          <a:noFill/>
          <a:ln w="9525">
            <a:noFill/>
          </a:ln>
        </p:spPr>
      </p:pic>
      <p:sp>
        <p:nvSpPr>
          <p:cNvPr id="5" name="矩形 4">
            <a:extLst>
              <a:ext uri="{FF2B5EF4-FFF2-40B4-BE49-F238E27FC236}">
                <a16:creationId xmlns:a16="http://schemas.microsoft.com/office/drawing/2014/main" id="{7438FCD8-A775-9E15-BFEC-971635544006}"/>
              </a:ext>
            </a:extLst>
          </p:cNvPr>
          <p:cNvSpPr/>
          <p:nvPr/>
        </p:nvSpPr>
        <p:spPr>
          <a:xfrm>
            <a:off x="1046162" y="1098924"/>
            <a:ext cx="10099675" cy="5116209"/>
          </a:xfrm>
          <a:prstGeom prst="rect">
            <a:avLst/>
          </a:prstGeom>
        </p:spPr>
        <p:txBody>
          <a:bodyPr wrap="square">
            <a:spAutoFit/>
          </a:bodyPr>
          <a:lstStyle/>
          <a:p>
            <a:pPr fontAlgn="auto">
              <a:lnSpc>
                <a:spcPct val="150000"/>
              </a:lnSpc>
            </a:pPr>
            <a:r>
              <a:rPr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y = x ^ 2 ，通过梯度下降算法求y取最小值（极小值）时候的最优解x</a:t>
            </a:r>
            <a:r>
              <a:rPr 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p>
          <a:p>
            <a:pPr fontAlgn="auto">
              <a:lnSpc>
                <a:spcPct val="150000"/>
              </a:lnSpc>
            </a:pPr>
            <a:r>
              <a:rPr sz="2000" b="1" dirty="0">
                <a:latin typeface="微软雅黑" panose="020B0503020204020204" pitchFamily="34" charset="-122"/>
                <a:ea typeface="微软雅黑" panose="020B0503020204020204" pitchFamily="34" charset="-122"/>
                <a:cs typeface="微软雅黑" panose="020B0503020204020204" pitchFamily="34" charset="-122"/>
              </a:rPr>
              <a:t>算法过程：</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1.首先任取一点，我们取x = 3，计算其导数y'(x) = 6</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2.我们设定学习率为α = 0.4</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3.开始算法的迭代：</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（1）x = 3，y'(x) = 6，x = x - y'(x) * α = 0.6</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（2）x = 0.6，y'(x) = 1.2，x = x - y'(x) * α = 0.12</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（3）x = 0.12，y'(x) = 0.24，x = x - y'(x) * α = 0.024</a:t>
            </a: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（4）x = 0.024，y'(x) = 0.048，x = x - y'(x) * α = 0.0048</a:t>
            </a:r>
            <a:r>
              <a:rPr lang="en-US" sz="2000" dirty="0">
                <a:latin typeface="微软雅黑" panose="020B0503020204020204" pitchFamily="34" charset="-122"/>
                <a:ea typeface="微软雅黑" panose="020B0503020204020204" pitchFamily="34" charset="-122"/>
                <a:cs typeface="微软雅黑" panose="020B0503020204020204" pitchFamily="34" charset="-122"/>
              </a:rPr>
              <a:t>    ...</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4.当梯度（导数）下降到很小或为0时，则求得的解x趋向最优解，比如本例中迭代到第四步时y'(x) = 0.048已经非常小了，x = 0.0048基本趋向于本例的真正解x = 0</a:t>
            </a:r>
          </a:p>
        </p:txBody>
      </p:sp>
      <p:sp>
        <p:nvSpPr>
          <p:cNvPr id="6" name="文本框 5">
            <a:extLst>
              <a:ext uri="{FF2B5EF4-FFF2-40B4-BE49-F238E27FC236}">
                <a16:creationId xmlns:a16="http://schemas.microsoft.com/office/drawing/2014/main" id="{A79D9DA7-C128-0F11-F06B-58E0F4070339}"/>
              </a:ext>
            </a:extLst>
          </p:cNvPr>
          <p:cNvSpPr txBox="1"/>
          <p:nvPr/>
        </p:nvSpPr>
        <p:spPr>
          <a:xfrm>
            <a:off x="5358121" y="423740"/>
            <a:ext cx="321310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一维梯度下降例题</a:t>
            </a:r>
          </a:p>
        </p:txBody>
      </p:sp>
      <p:sp>
        <p:nvSpPr>
          <p:cNvPr id="7" name="灯片编号占位符 6"/>
          <p:cNvSpPr>
            <a:spLocks noGrp="1"/>
          </p:cNvSpPr>
          <p:nvPr>
            <p:ph type="sldNum" sz="quarter" idx="14"/>
          </p:nvPr>
        </p:nvSpPr>
        <p:spPr/>
        <p:txBody>
          <a:bodyPr/>
          <a:lstStyle/>
          <a:p>
            <a:fld id="{AF69888C-E133-43D9-A638-B5C95925B91C}" type="slidenum">
              <a:rPr lang="zh-CN" altLang="en-US" smtClean="0"/>
              <a:t>23</a:t>
            </a:fld>
            <a:endParaRPr lang="zh-CN" altLang="en-US" dirty="0"/>
          </a:p>
        </p:txBody>
      </p:sp>
    </p:spTree>
    <p:extLst>
      <p:ext uri="{BB962C8B-B14F-4D97-AF65-F5344CB8AC3E}">
        <p14:creationId xmlns:p14="http://schemas.microsoft.com/office/powerpoint/2010/main" val="192861072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27B700B1-65A8-9192-0863-C02B528E0923}"/>
              </a:ext>
            </a:extLst>
          </p:cNvPr>
          <p:cNvPicPr/>
          <p:nvPr/>
        </p:nvPicPr>
        <p:blipFill>
          <a:blip r:link="rId3"/>
          <a:stretch>
            <a:fillRect/>
          </a:stretch>
        </p:blipFill>
        <p:spPr>
          <a:xfrm>
            <a:off x="6100455" y="3179425"/>
            <a:ext cx="0" cy="0"/>
          </a:xfrm>
          <a:prstGeom prst="rect">
            <a:avLst/>
          </a:prstGeom>
          <a:noFill/>
          <a:ln w="9525">
            <a:noFill/>
          </a:ln>
        </p:spPr>
      </p:pic>
      <p:pic>
        <p:nvPicPr>
          <p:cNvPr id="4" name="图片 3">
            <a:extLst>
              <a:ext uri="{FF2B5EF4-FFF2-40B4-BE49-F238E27FC236}">
                <a16:creationId xmlns:a16="http://schemas.microsoft.com/office/drawing/2014/main" id="{A016779F-A7BE-8946-E989-5A3679D128DD}"/>
              </a:ext>
            </a:extLst>
          </p:cNvPr>
          <p:cNvPicPr/>
          <p:nvPr/>
        </p:nvPicPr>
        <p:blipFill>
          <a:blip r:link="rId3"/>
          <a:stretch>
            <a:fillRect/>
          </a:stretch>
        </p:blipFill>
        <p:spPr>
          <a:xfrm>
            <a:off x="6100455" y="3179425"/>
            <a:ext cx="0" cy="0"/>
          </a:xfrm>
          <a:prstGeom prst="rect">
            <a:avLst/>
          </a:prstGeom>
          <a:noFill/>
          <a:ln w="9525">
            <a:noFill/>
          </a:ln>
        </p:spPr>
      </p:pic>
      <p:sp>
        <p:nvSpPr>
          <p:cNvPr id="5" name="文本框 4">
            <a:extLst>
              <a:ext uri="{FF2B5EF4-FFF2-40B4-BE49-F238E27FC236}">
                <a16:creationId xmlns:a16="http://schemas.microsoft.com/office/drawing/2014/main" id="{359D252F-5305-3319-DD40-F8EADBE97534}"/>
              </a:ext>
            </a:extLst>
          </p:cNvPr>
          <p:cNvSpPr txBox="1"/>
          <p:nvPr/>
        </p:nvSpPr>
        <p:spPr>
          <a:xfrm>
            <a:off x="1066810" y="1649710"/>
            <a:ext cx="5033645" cy="961225"/>
          </a:xfrm>
          <a:prstGeom prst="rect">
            <a:avLst/>
          </a:prstGeom>
          <a:noFill/>
        </p:spPr>
        <p:txBody>
          <a:bodyPr wrap="square" anchor="t">
            <a:spAutoFit/>
          </a:bodyPr>
          <a:lstStyle/>
          <a:p>
            <a:pPr fontAlgn="auto">
              <a:lnSpc>
                <a:spcPct val="150000"/>
              </a:lnSpc>
              <a:spcBef>
                <a:spcPts val="0"/>
              </a:spcBef>
              <a:spcAft>
                <a:spcPts val="0"/>
              </a:spcAft>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假设J(θ)=θ^2，则导数为J′(θ) = 2θ，我们选择θ^0=1，α=0.4，则:</a:t>
            </a:r>
          </a:p>
        </p:txBody>
      </p:sp>
      <p:pic>
        <p:nvPicPr>
          <p:cNvPr id="6" name="图片 5">
            <a:extLst>
              <a:ext uri="{FF2B5EF4-FFF2-40B4-BE49-F238E27FC236}">
                <a16:creationId xmlns:a16="http://schemas.microsoft.com/office/drawing/2014/main" id="{FA679358-1F33-2EA1-B65A-10AFAA523BC7}"/>
              </a:ext>
            </a:extLst>
          </p:cNvPr>
          <p:cNvPicPr>
            <a:picLocks noChangeAspect="1"/>
          </p:cNvPicPr>
          <p:nvPr>
            <p:custDataLst>
              <p:tags r:id="rId1"/>
            </p:custDataLst>
          </p:nvPr>
        </p:nvPicPr>
        <p:blipFill>
          <a:blip r:embed="rId4"/>
          <a:stretch>
            <a:fillRect/>
          </a:stretch>
        </p:blipFill>
        <p:spPr>
          <a:xfrm>
            <a:off x="2216160" y="2771755"/>
            <a:ext cx="2735580" cy="3083560"/>
          </a:xfrm>
          <a:prstGeom prst="rect">
            <a:avLst/>
          </a:prstGeom>
        </p:spPr>
      </p:pic>
      <p:pic>
        <p:nvPicPr>
          <p:cNvPr id="7" name="图片 6">
            <a:extLst>
              <a:ext uri="{FF2B5EF4-FFF2-40B4-BE49-F238E27FC236}">
                <a16:creationId xmlns:a16="http://schemas.microsoft.com/office/drawing/2014/main" id="{B1D15600-43F8-4326-C079-8D4470988C71}"/>
              </a:ext>
            </a:extLst>
          </p:cNvPr>
          <p:cNvPicPr>
            <a:picLocks noChangeAspect="1"/>
          </p:cNvPicPr>
          <p:nvPr/>
        </p:nvPicPr>
        <p:blipFill>
          <a:blip r:embed="rId5"/>
          <a:stretch>
            <a:fillRect/>
          </a:stretch>
        </p:blipFill>
        <p:spPr>
          <a:xfrm>
            <a:off x="6729105" y="1649710"/>
            <a:ext cx="4553585" cy="4596130"/>
          </a:xfrm>
          <a:prstGeom prst="rect">
            <a:avLst/>
          </a:prstGeom>
        </p:spPr>
      </p:pic>
      <p:sp>
        <p:nvSpPr>
          <p:cNvPr id="8" name="文本框 5">
            <a:extLst>
              <a:ext uri="{FF2B5EF4-FFF2-40B4-BE49-F238E27FC236}">
                <a16:creationId xmlns:a16="http://schemas.microsoft.com/office/drawing/2014/main" id="{8122DC94-0775-C333-0E69-3CDDCB6B622D}"/>
              </a:ext>
            </a:extLst>
          </p:cNvPr>
          <p:cNvSpPr txBox="1"/>
          <p:nvPr/>
        </p:nvSpPr>
        <p:spPr>
          <a:xfrm>
            <a:off x="604531" y="1154860"/>
            <a:ext cx="321310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一维梯度下降例题</a:t>
            </a:r>
          </a:p>
        </p:txBody>
      </p:sp>
      <p:sp>
        <p:nvSpPr>
          <p:cNvPr id="9" name="灯片编号占位符 8"/>
          <p:cNvSpPr>
            <a:spLocks noGrp="1"/>
          </p:cNvSpPr>
          <p:nvPr>
            <p:ph type="sldNum" sz="quarter" idx="14"/>
          </p:nvPr>
        </p:nvSpPr>
        <p:spPr/>
        <p:txBody>
          <a:bodyPr/>
          <a:lstStyle/>
          <a:p>
            <a:fld id="{AF69888C-E133-43D9-A638-B5C95925B91C}" type="slidenum">
              <a:rPr lang="zh-CN" altLang="en-US" smtClean="0"/>
              <a:t>24</a:t>
            </a:fld>
            <a:endParaRPr lang="zh-CN" altLang="en-US" dirty="0"/>
          </a:p>
        </p:txBody>
      </p:sp>
    </p:spTree>
    <p:extLst>
      <p:ext uri="{BB962C8B-B14F-4D97-AF65-F5344CB8AC3E}">
        <p14:creationId xmlns:p14="http://schemas.microsoft.com/office/powerpoint/2010/main" val="40986052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1CDD653A-9C39-6118-BBF9-9006D0FB3846}"/>
              </a:ext>
            </a:extLst>
          </p:cNvPr>
          <p:cNvPicPr/>
          <p:nvPr/>
        </p:nvPicPr>
        <p:blipFill>
          <a:blip r:link="rId2"/>
          <a:stretch>
            <a:fillRect/>
          </a:stretch>
        </p:blipFill>
        <p:spPr>
          <a:xfrm>
            <a:off x="6096000" y="3429000"/>
            <a:ext cx="0" cy="0"/>
          </a:xfrm>
          <a:prstGeom prst="rect">
            <a:avLst/>
          </a:prstGeom>
          <a:noFill/>
          <a:ln w="9525">
            <a:noFill/>
          </a:ln>
        </p:spPr>
      </p:pic>
      <p:pic>
        <p:nvPicPr>
          <p:cNvPr id="4" name="图片 3">
            <a:extLst>
              <a:ext uri="{FF2B5EF4-FFF2-40B4-BE49-F238E27FC236}">
                <a16:creationId xmlns:a16="http://schemas.microsoft.com/office/drawing/2014/main" id="{E017657C-BF95-2B83-4F69-79A5C9986A2B}"/>
              </a:ext>
            </a:extLst>
          </p:cNvPr>
          <p:cNvPicPr/>
          <p:nvPr/>
        </p:nvPicPr>
        <p:blipFill>
          <a:blip r:link="rId2"/>
          <a:stretch>
            <a:fillRect/>
          </a:stretch>
        </p:blipFill>
        <p:spPr>
          <a:xfrm>
            <a:off x="6096000" y="3429000"/>
            <a:ext cx="0" cy="0"/>
          </a:xfrm>
          <a:prstGeom prst="rect">
            <a:avLst/>
          </a:prstGeom>
          <a:noFill/>
          <a:ln w="9525">
            <a:noFill/>
          </a:ln>
        </p:spPr>
      </p:pic>
      <p:sp>
        <p:nvSpPr>
          <p:cNvPr id="5" name="文本框 4">
            <a:extLst>
              <a:ext uri="{FF2B5EF4-FFF2-40B4-BE49-F238E27FC236}">
                <a16:creationId xmlns:a16="http://schemas.microsoft.com/office/drawing/2014/main" id="{DCC5C4FC-DA46-080E-EB81-C59E1785BAC1}"/>
              </a:ext>
            </a:extLst>
          </p:cNvPr>
          <p:cNvSpPr txBox="1"/>
          <p:nvPr/>
        </p:nvSpPr>
        <p:spPr>
          <a:xfrm>
            <a:off x="1120140" y="2102519"/>
            <a:ext cx="4931093" cy="3351046"/>
          </a:xfrm>
          <a:prstGeom prst="rect">
            <a:avLst/>
          </a:prstGeom>
          <a:noFill/>
        </p:spPr>
        <p:txBody>
          <a:bodyPr wrap="square" anchor="t">
            <a:spAutoFit/>
          </a:bodyPr>
          <a:lstStyle/>
          <a:p>
            <a:pPr fontAlgn="auto">
              <a:lnSpc>
                <a:spcPct val="150000"/>
              </a:lnSpc>
              <a:spcBef>
                <a:spcPts val="0"/>
              </a:spcBef>
              <a:spcAft>
                <a:spcPts val="0"/>
              </a:spcAft>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而当我们将学习率设置为α=0.75时：</a:t>
            </a:r>
          </a:p>
          <a:p>
            <a:pPr fontAlgn="auto">
              <a:lnSpc>
                <a:spcPct val="150000"/>
              </a:lnSpc>
              <a:spcBef>
                <a:spcPts val="0"/>
              </a:spcBef>
              <a:spcAft>
                <a:spcPts val="0"/>
              </a:spcAft>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ts val="0"/>
              </a:spcBef>
              <a:spcAft>
                <a:spcPts val="0"/>
              </a:spcAft>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如图所示，优化后数值到了最低点左侧的位置，并且继续向左偏移，错过了最低点：</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ts val="0"/>
              </a:spcBef>
              <a:spcAft>
                <a:spcPts val="0"/>
              </a:spcAft>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a:extLst>
              <a:ext uri="{FF2B5EF4-FFF2-40B4-BE49-F238E27FC236}">
                <a16:creationId xmlns:a16="http://schemas.microsoft.com/office/drawing/2014/main" id="{3AAC7088-6F06-13FD-5229-926E56372289}"/>
              </a:ext>
            </a:extLst>
          </p:cNvPr>
          <p:cNvPicPr>
            <a:picLocks noChangeAspect="1"/>
          </p:cNvPicPr>
          <p:nvPr/>
        </p:nvPicPr>
        <p:blipFill>
          <a:blip r:embed="rId3"/>
          <a:stretch>
            <a:fillRect/>
          </a:stretch>
        </p:blipFill>
        <p:spPr>
          <a:xfrm>
            <a:off x="6514465" y="1404435"/>
            <a:ext cx="4557395" cy="4581525"/>
          </a:xfrm>
          <a:prstGeom prst="rect">
            <a:avLst/>
          </a:prstGeom>
        </p:spPr>
      </p:pic>
      <p:sp>
        <p:nvSpPr>
          <p:cNvPr id="7" name="文本框 5">
            <a:extLst>
              <a:ext uri="{FF2B5EF4-FFF2-40B4-BE49-F238E27FC236}">
                <a16:creationId xmlns:a16="http://schemas.microsoft.com/office/drawing/2014/main" id="{3BC9780F-B85A-B345-169D-A7FBE02D61A3}"/>
              </a:ext>
            </a:extLst>
          </p:cNvPr>
          <p:cNvSpPr txBox="1"/>
          <p:nvPr/>
        </p:nvSpPr>
        <p:spPr>
          <a:xfrm>
            <a:off x="600076" y="1404435"/>
            <a:ext cx="321310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一维梯度下降例题</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25</a:t>
            </a:fld>
            <a:endParaRPr lang="zh-CN" altLang="en-US" dirty="0"/>
          </a:p>
        </p:txBody>
      </p:sp>
    </p:spTree>
    <p:extLst>
      <p:ext uri="{BB962C8B-B14F-4D97-AF65-F5344CB8AC3E}">
        <p14:creationId xmlns:p14="http://schemas.microsoft.com/office/powerpoint/2010/main" val="324310769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1566FEB2-4827-E71E-DA3C-519E3AD5FD3F}"/>
              </a:ext>
            </a:extLst>
          </p:cNvPr>
          <p:cNvPicPr/>
          <p:nvPr/>
        </p:nvPicPr>
        <p:blipFill>
          <a:blip r:link="rId3"/>
          <a:stretch>
            <a:fillRect/>
          </a:stretch>
        </p:blipFill>
        <p:spPr>
          <a:xfrm>
            <a:off x="6122352" y="3310149"/>
            <a:ext cx="0" cy="0"/>
          </a:xfrm>
          <a:prstGeom prst="rect">
            <a:avLst/>
          </a:prstGeom>
          <a:noFill/>
          <a:ln w="9525">
            <a:noFill/>
          </a:ln>
        </p:spPr>
      </p:pic>
      <p:pic>
        <p:nvPicPr>
          <p:cNvPr id="4" name="图片 3">
            <a:extLst>
              <a:ext uri="{FF2B5EF4-FFF2-40B4-BE49-F238E27FC236}">
                <a16:creationId xmlns:a16="http://schemas.microsoft.com/office/drawing/2014/main" id="{B341BC84-F527-633F-44A2-4CB8551F80C1}"/>
              </a:ext>
            </a:extLst>
          </p:cNvPr>
          <p:cNvPicPr/>
          <p:nvPr/>
        </p:nvPicPr>
        <p:blipFill>
          <a:blip r:link="rId3"/>
          <a:stretch>
            <a:fillRect/>
          </a:stretch>
        </p:blipFill>
        <p:spPr>
          <a:xfrm>
            <a:off x="6122352" y="3310149"/>
            <a:ext cx="0" cy="0"/>
          </a:xfrm>
          <a:prstGeom prst="rect">
            <a:avLst/>
          </a:prstGeom>
          <a:noFill/>
          <a:ln w="9525">
            <a:noFill/>
          </a:ln>
        </p:spPr>
      </p:pic>
      <p:pic>
        <p:nvPicPr>
          <p:cNvPr id="5" name="图片 4">
            <a:extLst>
              <a:ext uri="{FF2B5EF4-FFF2-40B4-BE49-F238E27FC236}">
                <a16:creationId xmlns:a16="http://schemas.microsoft.com/office/drawing/2014/main" id="{84D01BA6-58CE-1F89-808A-FA9D7F4FF015}"/>
              </a:ext>
            </a:extLst>
          </p:cNvPr>
          <p:cNvPicPr/>
          <p:nvPr/>
        </p:nvPicPr>
        <p:blipFill>
          <a:blip r:embed="rId4"/>
          <a:srcRect t="5053" r="2521"/>
          <a:stretch>
            <a:fillRect/>
          </a:stretch>
        </p:blipFill>
        <p:spPr>
          <a:xfrm>
            <a:off x="1097597" y="1622751"/>
            <a:ext cx="9996805" cy="2606675"/>
          </a:xfrm>
          <a:prstGeom prst="rect">
            <a:avLst/>
          </a:prstGeom>
          <a:noFill/>
          <a:ln w="9525">
            <a:noFill/>
          </a:ln>
        </p:spPr>
      </p:pic>
      <p:sp>
        <p:nvSpPr>
          <p:cNvPr id="6" name="文本框 5">
            <a:extLst>
              <a:ext uri="{FF2B5EF4-FFF2-40B4-BE49-F238E27FC236}">
                <a16:creationId xmlns:a16="http://schemas.microsoft.com/office/drawing/2014/main" id="{5D6D4621-3322-32D1-CB63-309667D2A768}"/>
              </a:ext>
            </a:extLst>
          </p:cNvPr>
          <p:cNvSpPr txBox="1"/>
          <p:nvPr/>
        </p:nvSpPr>
        <p:spPr>
          <a:xfrm>
            <a:off x="1097597" y="4421399"/>
            <a:ext cx="10379075" cy="1883977"/>
          </a:xfrm>
          <a:prstGeom prst="rect">
            <a:avLst/>
          </a:prstGeom>
          <a:noFill/>
        </p:spPr>
        <p:txBody>
          <a:bodyPr wrap="square" rtlCol="0" anchor="t">
            <a:spAutoFit/>
          </a:bodyPr>
          <a:lstStyle/>
          <a:p>
            <a:pPr fontAlgn="auto">
              <a:lnSpc>
                <a:spcPct val="150000"/>
              </a:lnSpc>
            </a:pPr>
            <a:r>
              <a:rPr lang="zh-CN" altLang="en-US" sz="2000" dirty="0"/>
              <a:t>在上图中我们展示了一维和多维的代价函数，代价函数呈碗状。在训练过程中代价函数对权重的偏导数就是代价函数在该位置点的梯度。我们可以看到，沿着负梯度方向移动，就可以到达代价函数底部，从而使代价函数最小化。这种利用代价函数的梯度迭代地寻找局部最小值的过程就是梯度下降的过程。</a:t>
            </a:r>
          </a:p>
        </p:txBody>
      </p:sp>
      <p:sp>
        <p:nvSpPr>
          <p:cNvPr id="7" name="文本框 5">
            <a:extLst>
              <a:ext uri="{FF2B5EF4-FFF2-40B4-BE49-F238E27FC236}">
                <a16:creationId xmlns:a16="http://schemas.microsoft.com/office/drawing/2014/main" id="{9FA98452-E547-F7BD-03BA-4392EBA315CB}"/>
              </a:ext>
            </a:extLst>
          </p:cNvPr>
          <p:cNvSpPr txBox="1"/>
          <p:nvPr/>
        </p:nvSpPr>
        <p:spPr>
          <a:xfrm>
            <a:off x="718820" y="1111594"/>
            <a:ext cx="321310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小结</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26</a:t>
            </a:fld>
            <a:endParaRPr lang="zh-CN" altLang="en-US" dirty="0"/>
          </a:p>
        </p:txBody>
      </p:sp>
    </p:spTree>
    <p:extLst>
      <p:ext uri="{BB962C8B-B14F-4D97-AF65-F5344CB8AC3E}">
        <p14:creationId xmlns:p14="http://schemas.microsoft.com/office/powerpoint/2010/main" val="20953139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2 </a:t>
            </a:r>
            <a:r>
              <a:rPr lang="zh-CN" altLang="en-US" sz="4000" b="1" dirty="0">
                <a:sym typeface="+mn-ea"/>
              </a:rPr>
              <a:t>梯度下降算法</a:t>
            </a:r>
          </a:p>
        </p:txBody>
      </p:sp>
      <p:pic>
        <p:nvPicPr>
          <p:cNvPr id="2" name="图片 1">
            <a:extLst>
              <a:ext uri="{FF2B5EF4-FFF2-40B4-BE49-F238E27FC236}">
                <a16:creationId xmlns:a16="http://schemas.microsoft.com/office/drawing/2014/main" id="{77D1C781-1D2F-6100-74CF-8F28987C8FD5}"/>
              </a:ext>
            </a:extLst>
          </p:cNvPr>
          <p:cNvPicPr/>
          <p:nvPr/>
        </p:nvPicPr>
        <p:blipFill>
          <a:blip r:link="rId2"/>
          <a:stretch>
            <a:fillRect/>
          </a:stretch>
        </p:blipFill>
        <p:spPr>
          <a:xfrm>
            <a:off x="6180667" y="2683933"/>
            <a:ext cx="0" cy="0"/>
          </a:xfrm>
          <a:prstGeom prst="rect">
            <a:avLst/>
          </a:prstGeom>
          <a:noFill/>
          <a:ln w="9525">
            <a:noFill/>
          </a:ln>
        </p:spPr>
      </p:pic>
      <p:pic>
        <p:nvPicPr>
          <p:cNvPr id="4" name="图片 3">
            <a:extLst>
              <a:ext uri="{FF2B5EF4-FFF2-40B4-BE49-F238E27FC236}">
                <a16:creationId xmlns:a16="http://schemas.microsoft.com/office/drawing/2014/main" id="{247AC9AF-DA45-5667-1160-952032F29D71}"/>
              </a:ext>
            </a:extLst>
          </p:cNvPr>
          <p:cNvPicPr/>
          <p:nvPr/>
        </p:nvPicPr>
        <p:blipFill>
          <a:blip r:link="rId2"/>
          <a:stretch>
            <a:fillRect/>
          </a:stretch>
        </p:blipFill>
        <p:spPr>
          <a:xfrm>
            <a:off x="6180667" y="2683933"/>
            <a:ext cx="0" cy="0"/>
          </a:xfrm>
          <a:prstGeom prst="rect">
            <a:avLst/>
          </a:prstGeom>
          <a:noFill/>
          <a:ln w="9525">
            <a:noFill/>
          </a:ln>
        </p:spPr>
      </p:pic>
      <p:sp>
        <p:nvSpPr>
          <p:cNvPr id="5" name="文本框 4">
            <a:extLst>
              <a:ext uri="{FF2B5EF4-FFF2-40B4-BE49-F238E27FC236}">
                <a16:creationId xmlns:a16="http://schemas.microsoft.com/office/drawing/2014/main" id="{A961CB0C-58E6-EA84-CE11-66C6B09A04E5}"/>
              </a:ext>
            </a:extLst>
          </p:cNvPr>
          <p:cNvSpPr txBox="1"/>
          <p:nvPr/>
        </p:nvSpPr>
        <p:spPr>
          <a:xfrm>
            <a:off x="1082886" y="1286298"/>
            <a:ext cx="9603105" cy="580352"/>
          </a:xfrm>
          <a:prstGeom prst="rect">
            <a:avLst/>
          </a:prstGeom>
          <a:noFill/>
        </p:spPr>
        <p:txBody>
          <a:bodyPr wrap="square" rtlCol="0" anchor="t">
            <a:spAutoFit/>
          </a:bodyPr>
          <a:lstStyle/>
          <a:p>
            <a:pPr>
              <a:lnSpc>
                <a:spcPct val="150000"/>
              </a:lnSpc>
            </a:pPr>
            <a:r>
              <a:rPr lang="zh-CN" altLang="en-US" sz="2400" dirty="0"/>
              <a:t>根据在进行迭代时使用的样本量，将梯度下降算法分为以下三类：</a:t>
            </a:r>
          </a:p>
        </p:txBody>
      </p:sp>
      <p:pic>
        <p:nvPicPr>
          <p:cNvPr id="6" name="图片 5">
            <a:extLst>
              <a:ext uri="{FF2B5EF4-FFF2-40B4-BE49-F238E27FC236}">
                <a16:creationId xmlns:a16="http://schemas.microsoft.com/office/drawing/2014/main" id="{7B71C033-93D2-E1F1-5AC4-FF6EDA4D3B70}"/>
              </a:ext>
            </a:extLst>
          </p:cNvPr>
          <p:cNvPicPr>
            <a:picLocks noChangeAspect="1"/>
          </p:cNvPicPr>
          <p:nvPr/>
        </p:nvPicPr>
        <p:blipFill>
          <a:blip r:embed="rId3"/>
          <a:stretch>
            <a:fillRect/>
          </a:stretch>
        </p:blipFill>
        <p:spPr>
          <a:xfrm>
            <a:off x="1159087" y="2318173"/>
            <a:ext cx="10033635" cy="2704465"/>
          </a:xfrm>
          <a:prstGeom prst="rect">
            <a:avLst/>
          </a:prstGeom>
        </p:spPr>
      </p:pic>
      <p:sp>
        <p:nvSpPr>
          <p:cNvPr id="7" name="灯片编号占位符 6"/>
          <p:cNvSpPr>
            <a:spLocks noGrp="1"/>
          </p:cNvSpPr>
          <p:nvPr>
            <p:ph type="sldNum" sz="quarter" idx="14"/>
          </p:nvPr>
        </p:nvSpPr>
        <p:spPr/>
        <p:txBody>
          <a:bodyPr/>
          <a:lstStyle/>
          <a:p>
            <a:fld id="{AF69888C-E133-43D9-A638-B5C95925B91C}" type="slidenum">
              <a:rPr lang="zh-CN" altLang="en-US" smtClean="0"/>
              <a:t>27</a:t>
            </a:fld>
            <a:endParaRPr lang="zh-CN" altLang="en-US" dirty="0"/>
          </a:p>
        </p:txBody>
      </p:sp>
    </p:spTree>
    <p:extLst>
      <p:ext uri="{BB962C8B-B14F-4D97-AF65-F5344CB8AC3E}">
        <p14:creationId xmlns:p14="http://schemas.microsoft.com/office/powerpoint/2010/main" val="16567318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pic>
        <p:nvPicPr>
          <p:cNvPr id="2" name="图片 1">
            <a:extLst>
              <a:ext uri="{FF2B5EF4-FFF2-40B4-BE49-F238E27FC236}">
                <a16:creationId xmlns:a16="http://schemas.microsoft.com/office/drawing/2014/main" id="{CDF03CAC-5CD9-2362-6536-419DFB5FFA73}"/>
              </a:ext>
            </a:extLst>
          </p:cNvPr>
          <p:cNvPicPr/>
          <p:nvPr/>
        </p:nvPicPr>
        <p:blipFill>
          <a:blip r:link="rId2"/>
          <a:stretch>
            <a:fillRect/>
          </a:stretch>
        </p:blipFill>
        <p:spPr>
          <a:xfrm>
            <a:off x="6096000" y="3222432"/>
            <a:ext cx="0" cy="0"/>
          </a:xfrm>
          <a:prstGeom prst="rect">
            <a:avLst/>
          </a:prstGeom>
          <a:noFill/>
          <a:ln w="9525">
            <a:noFill/>
          </a:ln>
        </p:spPr>
      </p:pic>
      <p:pic>
        <p:nvPicPr>
          <p:cNvPr id="4" name="图片 3">
            <a:extLst>
              <a:ext uri="{FF2B5EF4-FFF2-40B4-BE49-F238E27FC236}">
                <a16:creationId xmlns:a16="http://schemas.microsoft.com/office/drawing/2014/main" id="{E0171099-AC01-6281-FD73-12EDACB7BDC5}"/>
              </a:ext>
            </a:extLst>
          </p:cNvPr>
          <p:cNvPicPr/>
          <p:nvPr/>
        </p:nvPicPr>
        <p:blipFill>
          <a:blip r:link="rId2"/>
          <a:stretch>
            <a:fillRect/>
          </a:stretch>
        </p:blipFill>
        <p:spPr>
          <a:xfrm>
            <a:off x="6096000" y="3222432"/>
            <a:ext cx="0" cy="0"/>
          </a:xfrm>
          <a:prstGeom prst="rect">
            <a:avLst/>
          </a:prstGeom>
          <a:noFill/>
          <a:ln w="9525">
            <a:noFill/>
          </a:ln>
        </p:spPr>
      </p:pic>
      <p:sp>
        <p:nvSpPr>
          <p:cNvPr id="5" name="文本框 4">
            <a:extLst>
              <a:ext uri="{FF2B5EF4-FFF2-40B4-BE49-F238E27FC236}">
                <a16:creationId xmlns:a16="http://schemas.microsoft.com/office/drawing/2014/main" id="{FA4ED554-8562-CEEC-DC7D-C8197F44FEB4}"/>
              </a:ext>
            </a:extLst>
          </p:cNvPr>
          <p:cNvSpPr txBox="1"/>
          <p:nvPr/>
        </p:nvSpPr>
        <p:spPr>
          <a:xfrm>
            <a:off x="828676" y="1492692"/>
            <a:ext cx="11363324" cy="4654608"/>
          </a:xfrm>
          <a:prstGeom prst="rect">
            <a:avLst/>
          </a:prstGeom>
          <a:noFill/>
        </p:spPr>
        <p:txBody>
          <a:bodyPr wrap="square" rtlCol="0" anchor="t">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BGD 的全称是 Batch Gradient Descent，中文名称是批量梯度下降。顾名思义，BGD 根据整个训练集计算梯度进行梯度下降</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θ=θ−ηΔθ</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 是根据整个训练集计算出来的损失。</a:t>
            </a:r>
          </a:p>
          <a:p>
            <a:pPr fontAlgn="auto">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优点：</a:t>
            </a:r>
          </a:p>
          <a:p>
            <a:pPr fontAlgn="auto">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当损失函数是凸函数（convex）时，BGD 能收敛到全局最优</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；当损失函数非凸（non-convex）时，BGD 能收敛到局部最优；</a:t>
            </a:r>
          </a:p>
          <a:p>
            <a:pPr fontAlgn="auto">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缺点：</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）每次都要根据全部的数据来计算梯度，速度会比较慢；</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）BGD 不能够在线训练，也就是不能根据新数据来实时更新模型；</a:t>
            </a:r>
          </a:p>
        </p:txBody>
      </p:sp>
      <p:sp>
        <p:nvSpPr>
          <p:cNvPr id="6" name="文本框 5">
            <a:extLst>
              <a:ext uri="{FF2B5EF4-FFF2-40B4-BE49-F238E27FC236}">
                <a16:creationId xmlns:a16="http://schemas.microsoft.com/office/drawing/2014/main" id="{1155A9A0-AFF9-EAEC-15D8-D55FA85E57D3}"/>
              </a:ext>
            </a:extLst>
          </p:cNvPr>
          <p:cNvSpPr txBox="1"/>
          <p:nvPr/>
        </p:nvSpPr>
        <p:spPr>
          <a:xfrm>
            <a:off x="673100" y="1010092"/>
            <a:ext cx="2976245" cy="424732"/>
          </a:xfrm>
          <a:prstGeom prst="rect">
            <a:avLst/>
          </a:prstGeom>
          <a:noFill/>
          <a:ln>
            <a:noFill/>
          </a:ln>
        </p:spPr>
        <p:txBody>
          <a:bodyPr wrap="square" rtlCol="0">
            <a:spAutoFit/>
          </a:bodyPr>
          <a:lstStyle/>
          <a:p>
            <a:pPr defTabSz="685800">
              <a:lnSpc>
                <a:spcPct val="90000"/>
              </a:lnSpc>
              <a:spcBef>
                <a:spcPts val="750"/>
              </a:spcBef>
              <a:buNone/>
            </a:pP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3.1  BGD</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优化器</a:t>
            </a:r>
          </a:p>
        </p:txBody>
      </p:sp>
      <p:sp>
        <p:nvSpPr>
          <p:cNvPr id="7" name="灯片编号占位符 6"/>
          <p:cNvSpPr>
            <a:spLocks noGrp="1"/>
          </p:cNvSpPr>
          <p:nvPr>
            <p:ph type="sldNum" sz="quarter" idx="14"/>
          </p:nvPr>
        </p:nvSpPr>
        <p:spPr/>
        <p:txBody>
          <a:bodyPr/>
          <a:lstStyle/>
          <a:p>
            <a:fld id="{AF69888C-E133-43D9-A638-B5C95925B91C}" type="slidenum">
              <a:rPr lang="zh-CN" altLang="en-US" smtClean="0"/>
              <a:t>28</a:t>
            </a:fld>
            <a:endParaRPr lang="zh-CN" altLang="en-US" dirty="0"/>
          </a:p>
        </p:txBody>
      </p:sp>
    </p:spTree>
    <p:extLst>
      <p:ext uri="{BB962C8B-B14F-4D97-AF65-F5344CB8AC3E}">
        <p14:creationId xmlns:p14="http://schemas.microsoft.com/office/powerpoint/2010/main" val="67206359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pic>
        <p:nvPicPr>
          <p:cNvPr id="5" name="图片 4">
            <a:extLst>
              <a:ext uri="{FF2B5EF4-FFF2-40B4-BE49-F238E27FC236}">
                <a16:creationId xmlns:a16="http://schemas.microsoft.com/office/drawing/2014/main" id="{AFE52968-76AD-62DF-770C-946416EFE30B}"/>
              </a:ext>
            </a:extLst>
          </p:cNvPr>
          <p:cNvPicPr/>
          <p:nvPr/>
        </p:nvPicPr>
        <p:blipFill>
          <a:blip r:link="rId2"/>
          <a:stretch>
            <a:fillRect/>
          </a:stretch>
        </p:blipFill>
        <p:spPr>
          <a:xfrm>
            <a:off x="6096000" y="3429000"/>
            <a:ext cx="0" cy="0"/>
          </a:xfrm>
          <a:prstGeom prst="rect">
            <a:avLst/>
          </a:prstGeom>
          <a:noFill/>
          <a:ln w="9525">
            <a:noFill/>
          </a:ln>
        </p:spPr>
      </p:pic>
      <p:pic>
        <p:nvPicPr>
          <p:cNvPr id="6" name="图片 5">
            <a:extLst>
              <a:ext uri="{FF2B5EF4-FFF2-40B4-BE49-F238E27FC236}">
                <a16:creationId xmlns:a16="http://schemas.microsoft.com/office/drawing/2014/main" id="{8B8B690E-B0F8-5827-F667-E0EE2E584901}"/>
              </a:ext>
            </a:extLst>
          </p:cNvPr>
          <p:cNvPicPr/>
          <p:nvPr/>
        </p:nvPicPr>
        <p:blipFill>
          <a:blip r:link="rId2"/>
          <a:stretch>
            <a:fillRect/>
          </a:stretch>
        </p:blipFill>
        <p:spPr>
          <a:xfrm>
            <a:off x="6096000" y="3429000"/>
            <a:ext cx="0" cy="0"/>
          </a:xfrm>
          <a:prstGeom prst="rect">
            <a:avLst/>
          </a:prstGeom>
          <a:noFill/>
          <a:ln w="9525">
            <a:noFill/>
          </a:ln>
        </p:spPr>
      </p:pic>
      <p:sp>
        <p:nvSpPr>
          <p:cNvPr id="7" name="文本框 6">
            <a:extLst>
              <a:ext uri="{FF2B5EF4-FFF2-40B4-BE49-F238E27FC236}">
                <a16:creationId xmlns:a16="http://schemas.microsoft.com/office/drawing/2014/main" id="{0473724F-E085-B66E-C53A-401B22913523}"/>
              </a:ext>
            </a:extLst>
          </p:cNvPr>
          <p:cNvSpPr txBox="1"/>
          <p:nvPr/>
        </p:nvSpPr>
        <p:spPr>
          <a:xfrm>
            <a:off x="5391468" y="675184"/>
            <a:ext cx="6632575" cy="5577874"/>
          </a:xfrm>
          <a:prstGeom prst="rect">
            <a:avLst/>
          </a:prstGeom>
          <a:noFill/>
        </p:spPr>
        <p:txBody>
          <a:bodyPr wrap="square" rtlCol="0" anchor="t">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SGD 的全称是 Stochastic Gradient Descent，中文名称是随机梯度下降。和 BGD 相反，SGD 每次只使用一个训练样本来进行梯度更新：</a:t>
            </a:r>
          </a:p>
          <a:p>
            <a:pPr fontAlgn="auto">
              <a:lnSpc>
                <a:spcPct val="15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θ=θ−ηΔ</a:t>
            </a:r>
            <a:r>
              <a:rPr lang="zh-CN" altLang="en-US" sz="2000" baseline="-25000" dirty="0">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(θ;x</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(θ;x</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是只根据样本 (x</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计算出的损失。</a:t>
            </a:r>
          </a:p>
          <a:p>
            <a:pPr fontAlgn="auto">
              <a:lnSpc>
                <a:spcPct val="15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优点：</a:t>
            </a:r>
          </a:p>
          <a:p>
            <a:pPr fontAlgn="auto">
              <a:lnSpc>
                <a:spcPct val="15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SGD 每次只根据一个样本计算梯度，速度较快；</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）SGD 可以根据新样本实时地更新模型；</a:t>
            </a:r>
          </a:p>
          <a:p>
            <a:pPr fontAlgn="auto">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缺点：</a:t>
            </a:r>
          </a:p>
          <a:p>
            <a:pPr fontAlgn="auto">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SGD 在优化的过程中损失的震荡会比较严重；</a:t>
            </a:r>
          </a:p>
        </p:txBody>
      </p:sp>
      <p:pic>
        <p:nvPicPr>
          <p:cNvPr id="8" name="图片 7">
            <a:extLst>
              <a:ext uri="{FF2B5EF4-FFF2-40B4-BE49-F238E27FC236}">
                <a16:creationId xmlns:a16="http://schemas.microsoft.com/office/drawing/2014/main" id="{BCC9FC16-8FB7-66ED-6C34-7676F7732F29}"/>
              </a:ext>
            </a:extLst>
          </p:cNvPr>
          <p:cNvPicPr/>
          <p:nvPr/>
        </p:nvPicPr>
        <p:blipFill>
          <a:blip r:embed="rId3"/>
          <a:stretch>
            <a:fillRect/>
          </a:stretch>
        </p:blipFill>
        <p:spPr>
          <a:xfrm>
            <a:off x="496570" y="2305418"/>
            <a:ext cx="4610100" cy="3619500"/>
          </a:xfrm>
          <a:prstGeom prst="rect">
            <a:avLst/>
          </a:prstGeom>
          <a:noFill/>
          <a:ln w="9525">
            <a:noFill/>
          </a:ln>
        </p:spPr>
      </p:pic>
      <p:sp>
        <p:nvSpPr>
          <p:cNvPr id="9" name="文本框 8">
            <a:extLst>
              <a:ext uri="{FF2B5EF4-FFF2-40B4-BE49-F238E27FC236}">
                <a16:creationId xmlns:a16="http://schemas.microsoft.com/office/drawing/2014/main" id="{07668248-629F-31A2-01E9-DA174189C4EE}"/>
              </a:ext>
            </a:extLst>
          </p:cNvPr>
          <p:cNvSpPr txBox="1"/>
          <p:nvPr/>
        </p:nvSpPr>
        <p:spPr>
          <a:xfrm>
            <a:off x="714375" y="1359535"/>
            <a:ext cx="2976245" cy="424732"/>
          </a:xfrm>
          <a:prstGeom prst="rect">
            <a:avLst/>
          </a:prstGeom>
          <a:noFill/>
          <a:ln>
            <a:noFill/>
          </a:ln>
        </p:spPr>
        <p:txBody>
          <a:bodyPr wrap="square" rtlCol="0">
            <a:spAutoFit/>
          </a:bodyPr>
          <a:lstStyle/>
          <a:p>
            <a:pPr defTabSz="685800">
              <a:lnSpc>
                <a:spcPct val="90000"/>
              </a:lnSpc>
              <a:spcBef>
                <a:spcPts val="750"/>
              </a:spcBef>
              <a:buNone/>
            </a:pP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3.2  SGD</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优化器</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29</a:t>
            </a:fld>
            <a:endParaRPr lang="zh-CN" altLang="en-US" dirty="0"/>
          </a:p>
        </p:txBody>
      </p:sp>
    </p:spTree>
    <p:extLst>
      <p:ext uri="{BB962C8B-B14F-4D97-AF65-F5344CB8AC3E}">
        <p14:creationId xmlns:p14="http://schemas.microsoft.com/office/powerpoint/2010/main" val="151570069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75327" y="623212"/>
            <a:ext cx="7715191" cy="436017"/>
          </a:xfrm>
        </p:spPr>
        <p:txBody>
          <a:bodyPr/>
          <a:lstStyle/>
          <a:p>
            <a:pPr marL="0" indent="0">
              <a:buNone/>
            </a:pPr>
            <a:r>
              <a:rPr lang="zh-CN" altLang="en-US" sz="4000" dirty="0"/>
              <a:t> </a:t>
            </a:r>
            <a:r>
              <a:rPr lang="en-US" altLang="zh-CN" sz="4000" dirty="0"/>
              <a:t>1.</a:t>
            </a:r>
            <a:r>
              <a:rPr lang="zh-CN" altLang="en-US" sz="4000" dirty="0"/>
              <a:t>深度学习的正则化</a:t>
            </a:r>
          </a:p>
          <a:p>
            <a:pPr marL="0" indent="0">
              <a:buNone/>
            </a:pPr>
            <a:endParaRPr lang="zh-CN" altLang="en-US" sz="4000" dirty="0"/>
          </a:p>
        </p:txBody>
      </p:sp>
      <p:sp>
        <p:nvSpPr>
          <p:cNvPr id="2" name="文本框 1">
            <a:extLst>
              <a:ext uri="{FF2B5EF4-FFF2-40B4-BE49-F238E27FC236}">
                <a16:creationId xmlns:a16="http://schemas.microsoft.com/office/drawing/2014/main" id="{26149D8F-35AA-CDCC-3D3D-40D6EFAAB2DC}"/>
              </a:ext>
            </a:extLst>
          </p:cNvPr>
          <p:cNvSpPr txBox="1"/>
          <p:nvPr/>
        </p:nvSpPr>
        <p:spPr>
          <a:xfrm>
            <a:off x="943926" y="3122592"/>
            <a:ext cx="10217469" cy="2862322"/>
          </a:xfrm>
          <a:prstGeom prst="rect">
            <a:avLst/>
          </a:prstGeom>
          <a:noFill/>
        </p:spPr>
        <p:txBody>
          <a:bodyPr wrap="square" rtlCol="0" anchor="t">
            <a:spAutoFit/>
          </a:bodyPr>
          <a:lstStyle/>
          <a:p>
            <a:pPr marL="342900" indent="-342900" fontAlgn="auto">
              <a:lnSpc>
                <a:spcPct val="150000"/>
              </a:lnSpc>
              <a:buFont typeface="Wingdings" panose="05000000000000000000" pitchFamily="2" charset="2"/>
              <a:buChar char="p"/>
            </a:pPr>
            <a:r>
              <a:rPr lang="zh-CN" altLang="en-US" sz="2400" dirty="0">
                <a:latin typeface="+mn-ea"/>
                <a:cs typeface="+mn-ea"/>
              </a:rPr>
              <a:t>机器学习算法希望：训练集上误差小，且在新样本上的泛化能力强。</a:t>
            </a:r>
            <a:endParaRPr lang="en-US" altLang="zh-CN" sz="2400" dirty="0">
              <a:latin typeface="+mn-ea"/>
              <a:cs typeface="+mn-ea"/>
            </a:endParaRPr>
          </a:p>
          <a:p>
            <a:pPr marL="342900" indent="-342900" fontAlgn="auto">
              <a:lnSpc>
                <a:spcPct val="150000"/>
              </a:lnSpc>
              <a:buFont typeface="Wingdings" panose="05000000000000000000" pitchFamily="2" charset="2"/>
              <a:buChar char="p"/>
            </a:pPr>
            <a:r>
              <a:rPr lang="zh-CN" altLang="en-US" sz="2400" dirty="0">
                <a:latin typeface="+mn-ea"/>
                <a:cs typeface="+mn-ea"/>
              </a:rPr>
              <a:t>机器学习算法可</a:t>
            </a:r>
            <a:r>
              <a:rPr lang="zh-CN" altLang="en-US" sz="2400" dirty="0">
                <a:solidFill>
                  <a:schemeClr val="accent1">
                    <a:lumMod val="75000"/>
                  </a:schemeClr>
                </a:solidFill>
                <a:latin typeface="+mn-ea"/>
                <a:cs typeface="+mn-ea"/>
              </a:rPr>
              <a:t>采用相关的策略来减小测试误差，这些策略被统称为正则化</a:t>
            </a:r>
            <a:r>
              <a:rPr lang="zh-CN" altLang="en-US" sz="2400" dirty="0">
                <a:latin typeface="+mn-ea"/>
                <a:cs typeface="+mn-ea"/>
              </a:rPr>
              <a:t>。</a:t>
            </a:r>
            <a:endParaRPr lang="en-US" altLang="zh-CN" sz="2400" dirty="0">
              <a:latin typeface="+mn-ea"/>
              <a:cs typeface="+mn-ea"/>
            </a:endParaRPr>
          </a:p>
          <a:p>
            <a:pPr marL="342900" indent="-342900" fontAlgn="auto">
              <a:lnSpc>
                <a:spcPct val="150000"/>
              </a:lnSpc>
              <a:buFont typeface="Wingdings" panose="05000000000000000000" pitchFamily="2" charset="2"/>
              <a:buChar char="p"/>
            </a:pPr>
            <a:r>
              <a:rPr lang="zh-CN" altLang="en-US" sz="2400" dirty="0">
                <a:latin typeface="+mn-ea"/>
                <a:cs typeface="+mn-ea"/>
              </a:rPr>
              <a:t>神经网络的强大的表示能力经常遇到过拟合，所以需要使用不同形式的</a:t>
            </a:r>
            <a:r>
              <a:rPr lang="zh-CN" altLang="en-US" sz="2400" b="1" dirty="0">
                <a:solidFill>
                  <a:srgbClr val="FF0000"/>
                </a:solidFill>
                <a:latin typeface="+mn-ea"/>
                <a:cs typeface="+mn-ea"/>
              </a:rPr>
              <a:t>正则化策略</a:t>
            </a:r>
            <a:r>
              <a:rPr lang="zh-CN" altLang="en-US" sz="2400" dirty="0">
                <a:latin typeface="+mn-ea"/>
                <a:cs typeface="+mn-ea"/>
              </a:rPr>
              <a:t>。</a:t>
            </a:r>
            <a:r>
              <a:rPr lang="zh-CN" altLang="en-US" sz="2400" b="1" dirty="0">
                <a:solidFill>
                  <a:srgbClr val="FF0000"/>
                </a:solidFill>
                <a:latin typeface="+mn-ea"/>
                <a:cs typeface="+mn-ea"/>
              </a:rPr>
              <a:t>正则化</a:t>
            </a:r>
            <a:r>
              <a:rPr lang="zh-CN" altLang="en-US" sz="2400" dirty="0">
                <a:solidFill>
                  <a:schemeClr val="accent1"/>
                </a:solidFill>
                <a:latin typeface="+mn-ea"/>
                <a:cs typeface="+mn-ea"/>
              </a:rPr>
              <a:t>通过对算法的修改来减少泛化误差</a:t>
            </a:r>
            <a:endParaRPr lang="zh-CN" altLang="en-US" sz="2400" dirty="0">
              <a:latin typeface="+mn-ea"/>
              <a:cs typeface="+mn-ea"/>
            </a:endParaRPr>
          </a:p>
        </p:txBody>
      </p:sp>
      <p:pic>
        <p:nvPicPr>
          <p:cNvPr id="3" name="图片 2">
            <a:extLst>
              <a:ext uri="{FF2B5EF4-FFF2-40B4-BE49-F238E27FC236}">
                <a16:creationId xmlns:a16="http://schemas.microsoft.com/office/drawing/2014/main" id="{914C5664-3746-C3EC-4D68-DA970363ED62}"/>
              </a:ext>
            </a:extLst>
          </p:cNvPr>
          <p:cNvPicPr>
            <a:picLocks noChangeAspect="1"/>
          </p:cNvPicPr>
          <p:nvPr>
            <p:custDataLst>
              <p:tags r:id="rId1"/>
            </p:custDataLst>
          </p:nvPr>
        </p:nvPicPr>
        <p:blipFill>
          <a:blip r:embed="rId4"/>
          <a:stretch>
            <a:fillRect/>
          </a:stretch>
        </p:blipFill>
        <p:spPr>
          <a:xfrm>
            <a:off x="2441732" y="776404"/>
            <a:ext cx="7221855" cy="2133600"/>
          </a:xfrm>
          <a:prstGeom prst="rect">
            <a:avLst/>
          </a:prstGeom>
        </p:spPr>
      </p:pic>
      <p:sp>
        <p:nvSpPr>
          <p:cNvPr id="5" name="灯片编号占位符 4"/>
          <p:cNvSpPr>
            <a:spLocks noGrp="1"/>
          </p:cNvSpPr>
          <p:nvPr>
            <p:ph type="sldNum" sz="quarter" idx="14"/>
          </p:nvPr>
        </p:nvSpPr>
        <p:spPr/>
        <p:txBody>
          <a:bodyPr/>
          <a:lstStyle/>
          <a:p>
            <a:fld id="{AF69888C-E133-43D9-A638-B5C95925B91C}" type="slidenum">
              <a:rPr lang="zh-CN" altLang="en-US" smtClean="0"/>
              <a:t>3</a:t>
            </a:fld>
            <a:endParaRPr lang="zh-CN" altLang="en-US" dirty="0"/>
          </a:p>
        </p:txBody>
      </p:sp>
    </p:spTree>
    <p:extLst>
      <p:ext uri="{BB962C8B-B14F-4D97-AF65-F5344CB8AC3E}">
        <p14:creationId xmlns:p14="http://schemas.microsoft.com/office/powerpoint/2010/main" val="304414656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pic>
        <p:nvPicPr>
          <p:cNvPr id="2" name="图片 1">
            <a:extLst>
              <a:ext uri="{FF2B5EF4-FFF2-40B4-BE49-F238E27FC236}">
                <a16:creationId xmlns:a16="http://schemas.microsoft.com/office/drawing/2014/main" id="{3EC24D54-8CF3-4303-AB7B-6AC07F699123}"/>
              </a:ext>
            </a:extLst>
          </p:cNvPr>
          <p:cNvPicPr/>
          <p:nvPr/>
        </p:nvPicPr>
        <p:blipFill>
          <a:blip r:link="rId2"/>
          <a:stretch>
            <a:fillRect/>
          </a:stretch>
        </p:blipFill>
        <p:spPr>
          <a:xfrm>
            <a:off x="6096000" y="3429000"/>
            <a:ext cx="0" cy="0"/>
          </a:xfrm>
          <a:prstGeom prst="rect">
            <a:avLst/>
          </a:prstGeom>
          <a:noFill/>
          <a:ln w="9525">
            <a:noFill/>
          </a:ln>
        </p:spPr>
      </p:pic>
      <p:pic>
        <p:nvPicPr>
          <p:cNvPr id="4" name="图片 3">
            <a:extLst>
              <a:ext uri="{FF2B5EF4-FFF2-40B4-BE49-F238E27FC236}">
                <a16:creationId xmlns:a16="http://schemas.microsoft.com/office/drawing/2014/main" id="{B599B17E-4040-13B0-2529-6DA6219DECCF}"/>
              </a:ext>
            </a:extLst>
          </p:cNvPr>
          <p:cNvPicPr/>
          <p:nvPr/>
        </p:nvPicPr>
        <p:blipFill>
          <a:blip r:link="rId2"/>
          <a:stretch>
            <a:fillRect/>
          </a:stretch>
        </p:blipFill>
        <p:spPr>
          <a:xfrm>
            <a:off x="6096000" y="3429000"/>
            <a:ext cx="0" cy="0"/>
          </a:xfrm>
          <a:prstGeom prst="rect">
            <a:avLst/>
          </a:prstGeom>
          <a:noFill/>
          <a:ln w="9525">
            <a:noFill/>
          </a:ln>
        </p:spPr>
      </p:pic>
      <p:sp>
        <p:nvSpPr>
          <p:cNvPr id="5" name="文本框 4">
            <a:extLst>
              <a:ext uri="{FF2B5EF4-FFF2-40B4-BE49-F238E27FC236}">
                <a16:creationId xmlns:a16="http://schemas.microsoft.com/office/drawing/2014/main" id="{3FFCD0A0-1E3A-9AB5-95CA-BAA03DD8D707}"/>
              </a:ext>
            </a:extLst>
          </p:cNvPr>
          <p:cNvSpPr txBox="1"/>
          <p:nvPr/>
        </p:nvSpPr>
        <p:spPr>
          <a:xfrm>
            <a:off x="5721774" y="1105535"/>
            <a:ext cx="6082665" cy="5577874"/>
          </a:xfrm>
          <a:prstGeom prst="rect">
            <a:avLst/>
          </a:prstGeom>
          <a:noFill/>
        </p:spPr>
        <p:txBody>
          <a:bodyPr wrap="square" rtlCol="0" anchor="t">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MBGD 的全称是 Mini-batch Gradient Descent，中文名称是小批量梯度下降。MBGD 是 BGD 和 SGD 的折中。MBGD 每次使用包含 m 个样本的小批量数据来计算梯度：</a:t>
            </a:r>
          </a:p>
          <a:p>
            <a:pPr fontAlgn="auto">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θ=θ−ηΔ</a:t>
            </a:r>
            <a:r>
              <a:rPr lang="zh-CN" altLang="en-US" sz="2000" baseline="-25000" dirty="0">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(θ;x</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(i:i+m)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(i:i+m)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p>
          <a:p>
            <a:pPr fontAlgn="auto">
              <a:lnSpc>
                <a:spcPct val="15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其中，m 为小批量的大小，范围是 [1,n]，n 为训练集的大小；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(θ;x</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(i:i+m)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000" baseline="30000" dirty="0">
                <a:latin typeface="微软雅黑" panose="020B0503020204020204" pitchFamily="34" charset="-122"/>
                <a:ea typeface="微软雅黑" panose="020B0503020204020204" pitchFamily="34" charset="-122"/>
                <a:cs typeface="微软雅黑" panose="020B0503020204020204" pitchFamily="34" charset="-122"/>
              </a:rPr>
              <a:t>(i:i+m)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是根据第 i 个样本到第 i+m 个样本计算出来的损失。</a:t>
            </a:r>
          </a:p>
          <a:p>
            <a:pPr fontAlgn="auto">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当 m==1 时，MBGD 变为 SGD；当 m==n 时，MBGD 变为 BGD。</a:t>
            </a:r>
          </a:p>
          <a:p>
            <a:pPr fontAlgn="auto">
              <a:lnSpc>
                <a:spcPct val="15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a:extLst>
              <a:ext uri="{FF2B5EF4-FFF2-40B4-BE49-F238E27FC236}">
                <a16:creationId xmlns:a16="http://schemas.microsoft.com/office/drawing/2014/main" id="{FE84211C-E9CD-1D57-894C-8FD4304F9E90}"/>
              </a:ext>
            </a:extLst>
          </p:cNvPr>
          <p:cNvPicPr/>
          <p:nvPr/>
        </p:nvPicPr>
        <p:blipFill>
          <a:blip r:embed="rId3"/>
          <a:srcRect l="8955" t="5447" r="3507"/>
          <a:stretch>
            <a:fillRect/>
          </a:stretch>
        </p:blipFill>
        <p:spPr>
          <a:xfrm>
            <a:off x="1082675" y="2494280"/>
            <a:ext cx="4266565" cy="3071495"/>
          </a:xfrm>
          <a:prstGeom prst="rect">
            <a:avLst/>
          </a:prstGeom>
          <a:noFill/>
          <a:ln w="9525">
            <a:noFill/>
          </a:ln>
        </p:spPr>
      </p:pic>
      <p:sp>
        <p:nvSpPr>
          <p:cNvPr id="7" name="文本框 6">
            <a:extLst>
              <a:ext uri="{FF2B5EF4-FFF2-40B4-BE49-F238E27FC236}">
                <a16:creationId xmlns:a16="http://schemas.microsoft.com/office/drawing/2014/main" id="{226F7BA1-2355-4378-8838-A660A3584867}"/>
              </a:ext>
            </a:extLst>
          </p:cNvPr>
          <p:cNvSpPr txBox="1"/>
          <p:nvPr/>
        </p:nvSpPr>
        <p:spPr>
          <a:xfrm>
            <a:off x="701675" y="1359535"/>
            <a:ext cx="2976245" cy="424732"/>
          </a:xfrm>
          <a:prstGeom prst="rect">
            <a:avLst/>
          </a:prstGeom>
          <a:noFill/>
          <a:ln>
            <a:noFill/>
          </a:ln>
        </p:spPr>
        <p:txBody>
          <a:bodyPr wrap="square" rtlCol="0">
            <a:spAutoFit/>
          </a:bodyPr>
          <a:lstStyle/>
          <a:p>
            <a:pPr defTabSz="685800">
              <a:lnSpc>
                <a:spcPct val="90000"/>
              </a:lnSpc>
              <a:spcBef>
                <a:spcPts val="750"/>
              </a:spcBef>
              <a:buNone/>
            </a:pP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3.3  MBGD</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优化器</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30</a:t>
            </a:fld>
            <a:endParaRPr lang="zh-CN" altLang="en-US" dirty="0"/>
          </a:p>
        </p:txBody>
      </p:sp>
    </p:spTree>
    <p:extLst>
      <p:ext uri="{BB962C8B-B14F-4D97-AF65-F5344CB8AC3E}">
        <p14:creationId xmlns:p14="http://schemas.microsoft.com/office/powerpoint/2010/main" val="129450676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pic>
        <p:nvPicPr>
          <p:cNvPr id="2" name="图片 1">
            <a:extLst>
              <a:ext uri="{FF2B5EF4-FFF2-40B4-BE49-F238E27FC236}">
                <a16:creationId xmlns:a16="http://schemas.microsoft.com/office/drawing/2014/main" id="{38C04344-1EE8-5D93-3B93-58EAC573C605}"/>
              </a:ext>
            </a:extLst>
          </p:cNvPr>
          <p:cNvPicPr/>
          <p:nvPr/>
        </p:nvPicPr>
        <p:blipFill>
          <a:blip r:link="rId2"/>
          <a:stretch>
            <a:fillRect/>
          </a:stretch>
        </p:blipFill>
        <p:spPr>
          <a:xfrm>
            <a:off x="6096000" y="3429000"/>
            <a:ext cx="0" cy="0"/>
          </a:xfrm>
          <a:prstGeom prst="rect">
            <a:avLst/>
          </a:prstGeom>
          <a:noFill/>
          <a:ln w="9525">
            <a:noFill/>
          </a:ln>
        </p:spPr>
      </p:pic>
      <p:pic>
        <p:nvPicPr>
          <p:cNvPr id="4" name="图片 3">
            <a:extLst>
              <a:ext uri="{FF2B5EF4-FFF2-40B4-BE49-F238E27FC236}">
                <a16:creationId xmlns:a16="http://schemas.microsoft.com/office/drawing/2014/main" id="{8D6D3490-5738-75BF-72C7-852AA7575925}"/>
              </a:ext>
            </a:extLst>
          </p:cNvPr>
          <p:cNvPicPr/>
          <p:nvPr/>
        </p:nvPicPr>
        <p:blipFill>
          <a:blip r:link="rId2"/>
          <a:stretch>
            <a:fillRect/>
          </a:stretch>
        </p:blipFill>
        <p:spPr>
          <a:xfrm>
            <a:off x="6096000" y="3429000"/>
            <a:ext cx="0" cy="0"/>
          </a:xfrm>
          <a:prstGeom prst="rect">
            <a:avLst/>
          </a:prstGeom>
          <a:noFill/>
          <a:ln w="9525">
            <a:noFill/>
          </a:ln>
        </p:spPr>
      </p:pic>
      <p:sp>
        <p:nvSpPr>
          <p:cNvPr id="5" name="文本框 4">
            <a:extLst>
              <a:ext uri="{FF2B5EF4-FFF2-40B4-BE49-F238E27FC236}">
                <a16:creationId xmlns:a16="http://schemas.microsoft.com/office/drawing/2014/main" id="{CA8C9CC8-D0E0-7A1F-9798-09F931973CDF}"/>
              </a:ext>
            </a:extLst>
          </p:cNvPr>
          <p:cNvSpPr txBox="1"/>
          <p:nvPr/>
        </p:nvSpPr>
        <p:spPr>
          <a:xfrm>
            <a:off x="5048250" y="249099"/>
            <a:ext cx="7143750" cy="6039538"/>
          </a:xfrm>
          <a:prstGeom prst="rect">
            <a:avLst/>
          </a:prstGeom>
          <a:noFill/>
        </p:spPr>
        <p:txBody>
          <a:bodyPr wrap="square" rtlCol="0" anchor="t">
            <a:spAutoFit/>
          </a:bodyPr>
          <a:lstStyle/>
          <a:p>
            <a:pPr fontAlgn="auto">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优点</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）收敛更加稳定；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）可以利用高度优化的矩阵库来加速计算过程；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缺点</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）选择一个合适的学习率比较困难；</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相同的学习率被应用到了所有的参数，我们希望对出现频率低的特征进行大一点的更新，所以我们希望对不同的参数应用不同的学习率；</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）容易被困在鞍点（saddle point）；</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左图的红点就是一个鞍点，上面 MBGD 的 3 个缺点也是 SGD 和 BGD 的 3 个缺点。为了解决这 3 个缺点，研究人员提出了 Momentum、Adagrad、RMSprop、Adadelta、Adam 等优化器。</a:t>
            </a:r>
          </a:p>
        </p:txBody>
      </p:sp>
      <p:pic>
        <p:nvPicPr>
          <p:cNvPr id="6" name="图片 5">
            <a:extLst>
              <a:ext uri="{FF2B5EF4-FFF2-40B4-BE49-F238E27FC236}">
                <a16:creationId xmlns:a16="http://schemas.microsoft.com/office/drawing/2014/main" id="{6C6CF61B-C3F2-D69C-5F0E-13250B14EDDE}"/>
              </a:ext>
            </a:extLst>
          </p:cNvPr>
          <p:cNvPicPr/>
          <p:nvPr/>
        </p:nvPicPr>
        <p:blipFill>
          <a:blip r:embed="rId3"/>
          <a:srcRect l="8955" t="5447" r="3507"/>
          <a:stretch>
            <a:fillRect/>
          </a:stretch>
        </p:blipFill>
        <p:spPr>
          <a:xfrm>
            <a:off x="496570" y="2449221"/>
            <a:ext cx="4290695" cy="3171825"/>
          </a:xfrm>
          <a:prstGeom prst="rect">
            <a:avLst/>
          </a:prstGeom>
          <a:noFill/>
          <a:ln w="9525">
            <a:noFill/>
          </a:ln>
        </p:spPr>
      </p:pic>
      <p:sp>
        <p:nvSpPr>
          <p:cNvPr id="7" name="文本框 9">
            <a:extLst>
              <a:ext uri="{FF2B5EF4-FFF2-40B4-BE49-F238E27FC236}">
                <a16:creationId xmlns:a16="http://schemas.microsoft.com/office/drawing/2014/main" id="{482D19B8-81C1-977D-0D50-33FB6307D857}"/>
              </a:ext>
            </a:extLst>
          </p:cNvPr>
          <p:cNvSpPr txBox="1"/>
          <p:nvPr/>
        </p:nvSpPr>
        <p:spPr>
          <a:xfrm>
            <a:off x="701675" y="1359535"/>
            <a:ext cx="2976245" cy="424732"/>
          </a:xfrm>
          <a:prstGeom prst="rect">
            <a:avLst/>
          </a:prstGeom>
          <a:noFill/>
          <a:ln>
            <a:noFill/>
          </a:ln>
        </p:spPr>
        <p:txBody>
          <a:bodyPr wrap="square" rtlCol="0">
            <a:spAutoFit/>
          </a:bodyPr>
          <a:lstStyle/>
          <a:p>
            <a:pPr defTabSz="685800">
              <a:lnSpc>
                <a:spcPct val="90000"/>
              </a:lnSpc>
              <a:spcBef>
                <a:spcPts val="750"/>
              </a:spcBef>
              <a:buNone/>
            </a:pP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3.3  MBGD</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优化器</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31</a:t>
            </a:fld>
            <a:endParaRPr lang="zh-CN" altLang="en-US" dirty="0"/>
          </a:p>
        </p:txBody>
      </p:sp>
    </p:spTree>
    <p:extLst>
      <p:ext uri="{BB962C8B-B14F-4D97-AF65-F5344CB8AC3E}">
        <p14:creationId xmlns:p14="http://schemas.microsoft.com/office/powerpoint/2010/main" val="319845148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1">
            <a:extLst>
              <a:ext uri="{FF2B5EF4-FFF2-40B4-BE49-F238E27FC236}">
                <a16:creationId xmlns:a16="http://schemas.microsoft.com/office/drawing/2014/main" id="{31634A97-DEA8-2CFF-0F06-D2B6D8DC9714}"/>
              </a:ext>
            </a:extLst>
          </p:cNvPr>
          <p:cNvSpPr txBox="1"/>
          <p:nvPr/>
        </p:nvSpPr>
        <p:spPr>
          <a:xfrm>
            <a:off x="468039" y="1029031"/>
            <a:ext cx="6935895" cy="1135054"/>
          </a:xfrm>
          <a:prstGeom prst="rect">
            <a:avLst/>
          </a:prstGeom>
          <a:noFill/>
        </p:spPr>
        <p:txBody>
          <a:bodyPr wrap="square" rtlCol="0">
            <a:spAutoFit/>
          </a:bodyPr>
          <a:lstStyle/>
          <a:p>
            <a:pPr marL="285750" indent="-285750" fontAlgn="auto">
              <a:lnSpc>
                <a:spcPct val="150000"/>
              </a:lnSpc>
              <a:buFont typeface="Wingdings" pitchFamily="2" charset="2"/>
              <a:buChar char="q"/>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在SGD中，所有的参数都是用相同的学习率</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itchFamily="2" charset="2"/>
              <a:buChar char="q"/>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AdaGrad可以独立的调整每一个参数的学习率</a:t>
            </a:r>
          </a:p>
        </p:txBody>
      </p:sp>
      <p:sp>
        <p:nvSpPr>
          <p:cNvPr id="4" name="文本框 3">
            <a:extLst>
              <a:ext uri="{FF2B5EF4-FFF2-40B4-BE49-F238E27FC236}">
                <a16:creationId xmlns:a16="http://schemas.microsoft.com/office/drawing/2014/main" id="{2988EEC1-9753-2D23-7DEF-B1708AA831EA}"/>
              </a:ext>
            </a:extLst>
          </p:cNvPr>
          <p:cNvSpPr txBox="1"/>
          <p:nvPr/>
        </p:nvSpPr>
        <p:spPr>
          <a:xfrm>
            <a:off x="581312" y="4973909"/>
            <a:ext cx="6719939" cy="1135054"/>
          </a:xfrm>
          <a:prstGeom prst="rect">
            <a:avLst/>
          </a:prstGeom>
          <a:noFill/>
          <a:ln w="9525">
            <a:noFill/>
          </a:ln>
        </p:spPr>
        <p:txBody>
          <a:bodyPr wrap="square">
            <a:spAutoFit/>
          </a:bodyPr>
          <a:lstStyle/>
          <a:p>
            <a:pPr marL="342900" indent="-342900" algn="l" fontAlgn="auto">
              <a:lnSpc>
                <a:spcPct val="150000"/>
              </a:lnSpc>
              <a:buFont typeface="Wingdings" pitchFamily="2" charset="2"/>
              <a:buChar char="ü"/>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让梯度大的参数的学习率较小</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fontAlgn="auto">
              <a:lnSpc>
                <a:spcPct val="150000"/>
              </a:lnSpc>
              <a:buFont typeface="Wingdings" pitchFamily="2" charset="2"/>
              <a:buChar char="ü"/>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梯度小的学习率较大，来加快模型的收敛速度。</a:t>
            </a:r>
          </a:p>
        </p:txBody>
      </p:sp>
      <p:pic>
        <p:nvPicPr>
          <p:cNvPr id="5" name="圖片 9">
            <a:extLst>
              <a:ext uri="{FF2B5EF4-FFF2-40B4-BE49-F238E27FC236}">
                <a16:creationId xmlns:a16="http://schemas.microsoft.com/office/drawing/2014/main" id="{D8D8734B-5C4E-DFB5-BF75-2E976FE36087}"/>
              </a:ext>
            </a:extLst>
          </p:cNvPr>
          <p:cNvPicPr>
            <a:picLocks noChangeAspect="1"/>
          </p:cNvPicPr>
          <p:nvPr/>
        </p:nvPicPr>
        <p:blipFill>
          <a:blip r:embed="rId3"/>
          <a:stretch>
            <a:fillRect/>
          </a:stretch>
        </p:blipFill>
        <p:spPr>
          <a:xfrm>
            <a:off x="8223998" y="894819"/>
            <a:ext cx="3874692" cy="3180172"/>
          </a:xfrm>
          <a:prstGeom prst="rect">
            <a:avLst/>
          </a:prstGeom>
        </p:spPr>
      </p:pic>
      <p:sp>
        <p:nvSpPr>
          <p:cNvPr id="6" name="矩形 10">
            <a:extLst>
              <a:ext uri="{FF2B5EF4-FFF2-40B4-BE49-F238E27FC236}">
                <a16:creationId xmlns:a16="http://schemas.microsoft.com/office/drawing/2014/main" id="{9F82885E-5569-67E7-35E0-121C4231D4FE}"/>
              </a:ext>
            </a:extLst>
          </p:cNvPr>
          <p:cNvSpPr/>
          <p:nvPr/>
        </p:nvSpPr>
        <p:spPr>
          <a:xfrm>
            <a:off x="7644503" y="452880"/>
            <a:ext cx="465799" cy="30005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mn-ea"/>
              </a:rPr>
              <a:t>大</a:t>
            </a:r>
            <a:r>
              <a:rPr kumimoji="0" lang="zh-TW" altLang="en-US" sz="2400" b="0" i="0" u="none" strike="noStrike" kern="1200" cap="none" spc="0" normalizeH="0" baseline="0" noProof="0" dirty="0">
                <a:ln>
                  <a:noFill/>
                </a:ln>
                <a:solidFill>
                  <a:prstClr val="white"/>
                </a:solidFill>
                <a:effectLst/>
                <a:uLnTx/>
                <a:uFillTx/>
                <a:latin typeface="+mn-ea"/>
                <a:cs typeface="+mn-cs"/>
              </a:rPr>
              <a:t>梯度</a:t>
            </a:r>
            <a:r>
              <a:rPr kumimoji="0" lang="zh-CN" altLang="en-US" sz="2400" b="0" i="0" u="none" strike="noStrike" kern="1200" cap="none" spc="0" normalizeH="0" baseline="0" noProof="0" dirty="0">
                <a:ln>
                  <a:noFill/>
                </a:ln>
                <a:solidFill>
                  <a:prstClr val="white"/>
                </a:solidFill>
                <a:effectLst/>
                <a:uLnTx/>
                <a:uFillTx/>
                <a:latin typeface="+mn-ea"/>
                <a:cs typeface="+mn-cs"/>
              </a:rPr>
              <a:t>，小</a:t>
            </a:r>
            <a:r>
              <a:rPr kumimoji="0" lang="zh-CN" altLang="en-CN" sz="2400" b="0" i="0" u="none" strike="noStrike" kern="1200" cap="none" spc="0" normalizeH="0" baseline="0" noProof="0" dirty="0">
                <a:ln>
                  <a:noFill/>
                </a:ln>
                <a:solidFill>
                  <a:prstClr val="white"/>
                </a:solidFill>
                <a:effectLst/>
                <a:uLnTx/>
                <a:uFillTx/>
                <a:latin typeface="+mn-ea"/>
                <a:cs typeface="+mn-cs"/>
              </a:rPr>
              <a:t>学习率</a:t>
            </a:r>
            <a:endParaRPr kumimoji="0" lang="zh-TW" altLang="en-US" sz="2400" b="0" i="0" u="none" strike="noStrike" kern="1200" cap="none" spc="0" normalizeH="0" baseline="0" noProof="0" dirty="0">
              <a:ln>
                <a:noFill/>
              </a:ln>
              <a:solidFill>
                <a:prstClr val="white"/>
              </a:solidFill>
              <a:effectLst/>
              <a:uLnTx/>
              <a:uFillTx/>
              <a:latin typeface="+mn-ea"/>
              <a:cs typeface="+mn-cs"/>
            </a:endParaRPr>
          </a:p>
        </p:txBody>
      </p:sp>
      <p:cxnSp>
        <p:nvCxnSpPr>
          <p:cNvPr id="7" name="直線單箭頭接點 11">
            <a:extLst>
              <a:ext uri="{FF2B5EF4-FFF2-40B4-BE49-F238E27FC236}">
                <a16:creationId xmlns:a16="http://schemas.microsoft.com/office/drawing/2014/main" id="{D8A123A0-582A-23D5-8471-4F46B3333EA8}"/>
              </a:ext>
            </a:extLst>
          </p:cNvPr>
          <p:cNvCxnSpPr>
            <a:cxnSpLocks/>
          </p:cNvCxnSpPr>
          <p:nvPr/>
        </p:nvCxnSpPr>
        <p:spPr>
          <a:xfrm>
            <a:off x="9102437" y="3409536"/>
            <a:ext cx="1012234" cy="19015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0">
            <a:extLst>
              <a:ext uri="{FF2B5EF4-FFF2-40B4-BE49-F238E27FC236}">
                <a16:creationId xmlns:a16="http://schemas.microsoft.com/office/drawing/2014/main" id="{97ECF820-C7D9-90C0-AF41-A61ACF37568C}"/>
              </a:ext>
            </a:extLst>
          </p:cNvPr>
          <p:cNvCxnSpPr>
            <a:cxnSpLocks/>
          </p:cNvCxnSpPr>
          <p:nvPr/>
        </p:nvCxnSpPr>
        <p:spPr>
          <a:xfrm flipV="1">
            <a:off x="9384869" y="2254625"/>
            <a:ext cx="0" cy="13450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10">
            <a:extLst>
              <a:ext uri="{FF2B5EF4-FFF2-40B4-BE49-F238E27FC236}">
                <a16:creationId xmlns:a16="http://schemas.microsoft.com/office/drawing/2014/main" id="{AA19BF9E-A14C-253D-FDE2-517E26EFA9DA}"/>
              </a:ext>
            </a:extLst>
          </p:cNvPr>
          <p:cNvSpPr/>
          <p:nvPr/>
        </p:nvSpPr>
        <p:spPr>
          <a:xfrm>
            <a:off x="8714350" y="4172488"/>
            <a:ext cx="3384340" cy="36387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mn-ea"/>
              </a:rPr>
              <a:t>小</a:t>
            </a:r>
            <a:r>
              <a:rPr kumimoji="0" lang="zh-TW" altLang="en-US" sz="2400" b="0" i="0" u="none" strike="noStrike" kern="1200" cap="none" spc="0" normalizeH="0" baseline="0" noProof="0" dirty="0">
                <a:ln>
                  <a:noFill/>
                </a:ln>
                <a:solidFill>
                  <a:prstClr val="white"/>
                </a:solidFill>
                <a:effectLst/>
                <a:uLnTx/>
                <a:uFillTx/>
                <a:latin typeface="+mn-ea"/>
                <a:cs typeface="+mn-cs"/>
              </a:rPr>
              <a:t>梯度</a:t>
            </a:r>
            <a:r>
              <a:rPr kumimoji="0" lang="zh-CN" altLang="en-US" sz="2400" b="0" i="0" u="none" strike="noStrike" kern="1200" cap="none" spc="0" normalizeH="0" baseline="0" noProof="0" dirty="0">
                <a:ln>
                  <a:noFill/>
                </a:ln>
                <a:solidFill>
                  <a:prstClr val="white"/>
                </a:solidFill>
                <a:effectLst/>
                <a:uLnTx/>
                <a:uFillTx/>
                <a:latin typeface="+mn-ea"/>
                <a:cs typeface="+mn-cs"/>
              </a:rPr>
              <a:t>，大</a:t>
            </a:r>
            <a:r>
              <a:rPr kumimoji="0" lang="zh-CN" altLang="en-CN" sz="2400" b="0" i="0" u="none" strike="noStrike" kern="1200" cap="none" spc="0" normalizeH="0" baseline="0" noProof="0" dirty="0">
                <a:ln>
                  <a:noFill/>
                </a:ln>
                <a:solidFill>
                  <a:prstClr val="white"/>
                </a:solidFill>
                <a:effectLst/>
                <a:uLnTx/>
                <a:uFillTx/>
                <a:latin typeface="+mn-ea"/>
                <a:cs typeface="+mn-cs"/>
              </a:rPr>
              <a:t>学习率</a:t>
            </a:r>
            <a:endParaRPr kumimoji="0" lang="zh-TW" altLang="en-US" sz="2400" b="0" i="0" u="none" strike="noStrike" kern="1200" cap="none" spc="0" normalizeH="0" baseline="0" noProof="0" dirty="0">
              <a:ln>
                <a:noFill/>
              </a:ln>
              <a:solidFill>
                <a:prstClr val="white"/>
              </a:solidFill>
              <a:effectLst/>
              <a:uLnTx/>
              <a:uFillTx/>
              <a:latin typeface="+mn-ea"/>
              <a:cs typeface="+mn-cs"/>
            </a:endParaRPr>
          </a:p>
        </p:txBody>
      </p:sp>
      <mc:AlternateContent xmlns:mc="http://schemas.openxmlformats.org/markup-compatibility/2006" xmlns:a14="http://schemas.microsoft.com/office/drawing/2010/main">
        <mc:Choice Requires="a14">
          <p:sp>
            <p:nvSpPr>
              <p:cNvPr id="10" name="文字方塊 23">
                <a:extLst>
                  <a:ext uri="{FF2B5EF4-FFF2-40B4-BE49-F238E27FC236}">
                    <a16:creationId xmlns:a16="http://schemas.microsoft.com/office/drawing/2014/main" id="{6C96B41F-8169-15C2-2022-CCE2299DF3E3}"/>
                  </a:ext>
                </a:extLst>
              </p:cNvPr>
              <p:cNvSpPr txBox="1"/>
              <p:nvPr/>
            </p:nvSpPr>
            <p:spPr>
              <a:xfrm>
                <a:off x="2814245" y="2922472"/>
                <a:ext cx="320389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w</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nor/>
                            </m:rPr>
                            <a:rPr kumimoji="0" lang="zh-TW" altLang="en-US"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𝜂</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sub>
                      </m:sSub>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𝑤</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23">
                <a:extLst>
                  <a:ext uri="{FF2B5EF4-FFF2-40B4-BE49-F238E27FC236}">
                    <a16:creationId xmlns:a16="http://schemas.microsoft.com/office/drawing/2014/main" id="{6C96B41F-8169-15C2-2022-CCE2299DF3E3}"/>
                  </a:ext>
                </a:extLst>
              </p:cNvPr>
              <p:cNvSpPr txBox="1">
                <a:spLocks noRot="1" noChangeAspect="1" noMove="1" noResize="1" noEditPoints="1" noAdjustHandles="1" noChangeArrowheads="1" noChangeShapeType="1" noTextEdit="1"/>
              </p:cNvSpPr>
              <p:nvPr/>
            </p:nvSpPr>
            <p:spPr>
              <a:xfrm>
                <a:off x="2814245" y="2922472"/>
                <a:ext cx="3203890" cy="430887"/>
              </a:xfrm>
              <a:prstGeom prst="rect">
                <a:avLst/>
              </a:prstGeom>
              <a:blipFill>
                <a:blip r:embed="rId4"/>
                <a:stretch>
                  <a:fillRect/>
                </a:stretch>
              </a:blipFill>
            </p:spPr>
            <p:txBody>
              <a:bodyPr/>
              <a:lstStyle/>
              <a:p>
                <a:r>
                  <a:rPr lang="zh-CN" altLang="en-US">
                    <a:noFill/>
                  </a:rPr>
                  <a:t> </a:t>
                </a:r>
              </a:p>
            </p:txBody>
          </p:sp>
        </mc:Fallback>
      </mc:AlternateContent>
      <p:cxnSp>
        <p:nvCxnSpPr>
          <p:cNvPr id="11" name="直線單箭頭接點 7">
            <a:extLst>
              <a:ext uri="{FF2B5EF4-FFF2-40B4-BE49-F238E27FC236}">
                <a16:creationId xmlns:a16="http://schemas.microsoft.com/office/drawing/2014/main" id="{605FD635-AED4-8CB6-B717-7D9B5EAD397D}"/>
              </a:ext>
            </a:extLst>
          </p:cNvPr>
          <p:cNvCxnSpPr/>
          <p:nvPr/>
        </p:nvCxnSpPr>
        <p:spPr>
          <a:xfrm>
            <a:off x="4700395" y="3430616"/>
            <a:ext cx="719187" cy="408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27">
                <a:extLst>
                  <a:ext uri="{FF2B5EF4-FFF2-40B4-BE49-F238E27FC236}">
                    <a16:creationId xmlns:a16="http://schemas.microsoft.com/office/drawing/2014/main" id="{ED4DD89F-B966-1CDF-7AC2-84AE9442F08B}"/>
                  </a:ext>
                </a:extLst>
              </p:cNvPr>
              <p:cNvSpPr txBox="1"/>
              <p:nvPr/>
            </p:nvSpPr>
            <p:spPr>
              <a:xfrm>
                <a:off x="1598765" y="3599690"/>
                <a:ext cx="3257876" cy="12736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nor/>
                            </m:rPr>
                            <a:rPr kumimoji="0" lang="zh-TW" altLang="en-US"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𝜂</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𝜂</m:t>
                          </m:r>
                        </m:num>
                        <m:den>
                          <m:rad>
                            <m:radPr>
                              <m:degHide m:val="on"/>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𝑔</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p>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e>
                          </m:rad>
                        </m:den>
                      </m:f>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27">
                <a:extLst>
                  <a:ext uri="{FF2B5EF4-FFF2-40B4-BE49-F238E27FC236}">
                    <a16:creationId xmlns:a16="http://schemas.microsoft.com/office/drawing/2014/main" id="{ED4DD89F-B966-1CDF-7AC2-84AE9442F08B}"/>
                  </a:ext>
                </a:extLst>
              </p:cNvPr>
              <p:cNvSpPr txBox="1">
                <a:spLocks noRot="1" noChangeAspect="1" noMove="1" noResize="1" noEditPoints="1" noAdjustHandles="1" noChangeArrowheads="1" noChangeShapeType="1" noTextEdit="1"/>
              </p:cNvSpPr>
              <p:nvPr/>
            </p:nvSpPr>
            <p:spPr>
              <a:xfrm>
                <a:off x="1598765" y="3599690"/>
                <a:ext cx="3257876" cy="1273682"/>
              </a:xfrm>
              <a:prstGeom prst="rect">
                <a:avLst/>
              </a:prstGeom>
              <a:blipFill>
                <a:blip r:embed="rId5"/>
                <a:stretch>
                  <a:fillRect/>
                </a:stretch>
              </a:blipFill>
            </p:spPr>
            <p:txBody>
              <a:bodyPr/>
              <a:lstStyle/>
              <a:p>
                <a:r>
                  <a:rPr lang="zh-CN" altLang="en-US">
                    <a:noFill/>
                  </a:rPr>
                  <a:t> </a:t>
                </a:r>
              </a:p>
            </p:txBody>
          </p:sp>
        </mc:Fallback>
      </mc:AlternateContent>
      <p:sp>
        <p:nvSpPr>
          <p:cNvPr id="14" name="矩形 38">
            <a:extLst>
              <a:ext uri="{FF2B5EF4-FFF2-40B4-BE49-F238E27FC236}">
                <a16:creationId xmlns:a16="http://schemas.microsoft.com/office/drawing/2014/main" id="{1B1BD665-EA75-4467-3128-949406FC3412}"/>
              </a:ext>
            </a:extLst>
          </p:cNvPr>
          <p:cNvSpPr/>
          <p:nvPr/>
        </p:nvSpPr>
        <p:spPr>
          <a:xfrm>
            <a:off x="4276442" y="2845214"/>
            <a:ext cx="423953" cy="585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5" name="文字方塊 17">
                <a:extLst>
                  <a:ext uri="{FF2B5EF4-FFF2-40B4-BE49-F238E27FC236}">
                    <a16:creationId xmlns:a16="http://schemas.microsoft.com/office/drawing/2014/main" id="{74EF15F0-9741-9059-FFA0-2FFFD3922822}"/>
                  </a:ext>
                </a:extLst>
              </p:cNvPr>
              <p:cNvSpPr txBox="1"/>
              <p:nvPr/>
            </p:nvSpPr>
            <p:spPr>
              <a:xfrm>
                <a:off x="2814245" y="2254625"/>
                <a:ext cx="29976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𝜂𝜕</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17">
                <a:extLst>
                  <a:ext uri="{FF2B5EF4-FFF2-40B4-BE49-F238E27FC236}">
                    <a16:creationId xmlns:a16="http://schemas.microsoft.com/office/drawing/2014/main" id="{74EF15F0-9741-9059-FFA0-2FFFD3922822}"/>
                  </a:ext>
                </a:extLst>
              </p:cNvPr>
              <p:cNvSpPr txBox="1">
                <a:spLocks noRot="1" noChangeAspect="1" noMove="1" noResize="1" noEditPoints="1" noAdjustHandles="1" noChangeArrowheads="1" noChangeShapeType="1" noTextEdit="1"/>
              </p:cNvSpPr>
              <p:nvPr/>
            </p:nvSpPr>
            <p:spPr>
              <a:xfrm>
                <a:off x="2814245" y="2254625"/>
                <a:ext cx="2997680" cy="430887"/>
              </a:xfrm>
              <a:prstGeom prst="rect">
                <a:avLst/>
              </a:prstGeom>
              <a:blipFill>
                <a:blip r:embed="rId6"/>
                <a:stretch>
                  <a:fillRect/>
                </a:stretch>
              </a:blipFill>
            </p:spPr>
            <p:txBody>
              <a:bodyPr/>
              <a:lstStyle/>
              <a:p>
                <a:r>
                  <a:rPr lang="zh-CN" altLang="en-US">
                    <a:noFill/>
                  </a:rPr>
                  <a:t> </a:t>
                </a:r>
              </a:p>
            </p:txBody>
          </p:sp>
        </mc:Fallback>
      </mc:AlternateContent>
      <p:sp>
        <p:nvSpPr>
          <p:cNvPr id="16" name="文字方塊 3">
            <a:extLst>
              <a:ext uri="{FF2B5EF4-FFF2-40B4-BE49-F238E27FC236}">
                <a16:creationId xmlns:a16="http://schemas.microsoft.com/office/drawing/2014/main" id="{38BC8C3F-E346-514F-D38E-7365D114756B}"/>
              </a:ext>
            </a:extLst>
          </p:cNvPr>
          <p:cNvSpPr txBox="1"/>
          <p:nvPr/>
        </p:nvSpPr>
        <p:spPr>
          <a:xfrm>
            <a:off x="1789068" y="2201757"/>
            <a:ext cx="12877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SGD:</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9">
            <a:extLst>
              <a:ext uri="{FF2B5EF4-FFF2-40B4-BE49-F238E27FC236}">
                <a16:creationId xmlns:a16="http://schemas.microsoft.com/office/drawing/2014/main" id="{E460921C-0E03-0396-CF06-48AB3BA98E6E}"/>
              </a:ext>
            </a:extLst>
          </p:cNvPr>
          <p:cNvSpPr txBox="1"/>
          <p:nvPr/>
        </p:nvSpPr>
        <p:spPr>
          <a:xfrm>
            <a:off x="1203591" y="2893243"/>
            <a:ext cx="17438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Adagrad</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5">
            <a:extLst>
              <a:ext uri="{FF2B5EF4-FFF2-40B4-BE49-F238E27FC236}">
                <a16:creationId xmlns:a16="http://schemas.microsoft.com/office/drawing/2014/main" id="{AC63A70C-8E82-FAE0-25E7-1D00869457B5}"/>
              </a:ext>
            </a:extLst>
          </p:cNvPr>
          <p:cNvSpPr txBox="1"/>
          <p:nvPr/>
        </p:nvSpPr>
        <p:spPr>
          <a:xfrm>
            <a:off x="5419582" y="3698554"/>
            <a:ext cx="261591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n-ea"/>
                <a:cs typeface="+mn-cs"/>
              </a:rPr>
              <a:t>与参数相关的学习率</a:t>
            </a:r>
            <a:endParaRPr kumimoji="0" lang="en-US" altLang="zh-TW" sz="2000" b="0" i="0" u="none" strike="noStrike" kern="1200" cap="none" spc="0" normalizeH="0" baseline="0" noProof="0" dirty="0">
              <a:ln>
                <a:noFill/>
              </a:ln>
              <a:solidFill>
                <a:prstClr val="white"/>
              </a:solidFill>
              <a:effectLst/>
              <a:uLnTx/>
              <a:uFillTx/>
              <a:latin typeface="+mn-ea"/>
              <a:cs typeface="+mn-cs"/>
            </a:endParaRPr>
          </a:p>
        </p:txBody>
      </p:sp>
      <mc:AlternateContent xmlns:mc="http://schemas.openxmlformats.org/markup-compatibility/2006" xmlns:a14="http://schemas.microsoft.com/office/drawing/2010/main">
        <mc:Choice Requires="a14">
          <p:sp>
            <p:nvSpPr>
              <p:cNvPr id="19" name="文字方塊 21">
                <a:extLst>
                  <a:ext uri="{FF2B5EF4-FFF2-40B4-BE49-F238E27FC236}">
                    <a16:creationId xmlns:a16="http://schemas.microsoft.com/office/drawing/2014/main" id="{6248F912-ED84-5092-7852-ABA239CB1F5A}"/>
                  </a:ext>
                </a:extLst>
              </p:cNvPr>
              <p:cNvSpPr txBox="1"/>
              <p:nvPr/>
            </p:nvSpPr>
            <p:spPr>
              <a:xfrm>
                <a:off x="5811925" y="4728780"/>
                <a:ext cx="3023236" cy="44480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white"/>
                            </a:solidFill>
                            <a:effectLst/>
                            <a:uLnTx/>
                            <a:uFillTx/>
                            <a:latin typeface="Cambria Math" panose="02040503050406030204" pitchFamily="18" charset="0"/>
                            <a:cs typeface="+mn-cs"/>
                          </a:rPr>
                          <m:t>𝑔</m:t>
                        </m:r>
                      </m:e>
                      <m:sup>
                        <m:r>
                          <a:rPr kumimoji="0" lang="en-US" altLang="zh-TW"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sup>
                    </m:sSup>
                  </m:oMath>
                </a14:m>
                <a:r>
                  <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CN" sz="2000" b="0" i="0" u="none" strike="noStrike" kern="1200" cap="none" spc="0" normalizeH="0" baseline="0" noProof="0" dirty="0">
                    <a:ln>
                      <a:noFill/>
                    </a:ln>
                    <a:solidFill>
                      <a:prstClr val="white"/>
                    </a:solidFill>
                    <a:effectLst/>
                    <a:uLnTx/>
                    <a:uFillTx/>
                    <a:latin typeface="+mn-ea"/>
                    <a:cs typeface="+mn-cs"/>
                  </a:rPr>
                  <a:t>表示</a:t>
                </a:r>
                <a:r>
                  <a:rPr kumimoji="0" lang="zh-TW" altLang="en-US" sz="2000" b="0" i="0" u="none" strike="noStrike" kern="1200" cap="none" spc="0" normalizeH="0" baseline="0" noProof="0" dirty="0">
                    <a:ln>
                      <a:noFill/>
                    </a:ln>
                    <a:solidFill>
                      <a:prstClr val="white"/>
                    </a:solidFill>
                    <a:effectLst/>
                    <a:uLnTx/>
                    <a:uFillTx/>
                    <a:latin typeface="+mn-ea"/>
                    <a:cs typeface="+mn-cs"/>
                  </a:rPr>
                  <a:t>第</a:t>
                </a:r>
                <a:r>
                  <a:rPr kumimoji="0" lang="en-US" altLang="zh-TW" sz="2000" b="0" i="0" u="none" strike="noStrike" kern="1200" cap="none" spc="0" normalizeH="0" baseline="0" noProof="0" dirty="0" err="1">
                    <a:ln>
                      <a:noFill/>
                    </a:ln>
                    <a:solidFill>
                      <a:prstClr val="white"/>
                    </a:solidFill>
                    <a:effectLst/>
                    <a:uLnTx/>
                    <a:uFillTx/>
                    <a:latin typeface="+mn-ea"/>
                    <a:cs typeface="+mn-cs"/>
                  </a:rPr>
                  <a:t>i</a:t>
                </a:r>
                <a:r>
                  <a:rPr kumimoji="0" lang="zh-TW" altLang="en-US" sz="2000" b="0" i="0" u="none" strike="noStrike" kern="1200" cap="none" spc="0" normalizeH="0" baseline="0" noProof="0" dirty="0">
                    <a:ln>
                      <a:noFill/>
                    </a:ln>
                    <a:solidFill>
                      <a:prstClr val="white"/>
                    </a:solidFill>
                    <a:effectLst/>
                    <a:uLnTx/>
                    <a:uFillTx/>
                    <a:latin typeface="+mn-ea"/>
                    <a:cs typeface="+mn-cs"/>
                  </a:rPr>
                  <a:t>次迭代的梯度</a:t>
                </a:r>
              </a:p>
            </p:txBody>
          </p:sp>
        </mc:Choice>
        <mc:Fallback xmlns="">
          <p:sp>
            <p:nvSpPr>
              <p:cNvPr id="19" name="文字方塊 21">
                <a:extLst>
                  <a:ext uri="{FF2B5EF4-FFF2-40B4-BE49-F238E27FC236}">
                    <a16:creationId xmlns:a16="http://schemas.microsoft.com/office/drawing/2014/main" id="{6248F912-ED84-5092-7852-ABA239CB1F5A}"/>
                  </a:ext>
                </a:extLst>
              </p:cNvPr>
              <p:cNvSpPr txBox="1">
                <a:spLocks noRot="1" noChangeAspect="1" noMove="1" noResize="1" noEditPoints="1" noAdjustHandles="1" noChangeArrowheads="1" noChangeShapeType="1" noTextEdit="1"/>
              </p:cNvSpPr>
              <p:nvPr/>
            </p:nvSpPr>
            <p:spPr>
              <a:xfrm>
                <a:off x="5811925" y="4728780"/>
                <a:ext cx="3023236" cy="444802"/>
              </a:xfrm>
              <a:prstGeom prst="rect">
                <a:avLst/>
              </a:prstGeom>
              <a:blipFill>
                <a:blip r:embed="rId7"/>
                <a:stretch>
                  <a:fillRect/>
                </a:stretch>
              </a:blipFill>
            </p:spPr>
            <p:txBody>
              <a:bodyPr/>
              <a:lstStyle/>
              <a:p>
                <a:r>
                  <a:rPr lang="zh-CN" altLang="en-US">
                    <a:noFill/>
                  </a:rPr>
                  <a:t> </a:t>
                </a:r>
              </a:p>
            </p:txBody>
          </p:sp>
        </mc:Fallback>
      </mc:AlternateContent>
      <p:cxnSp>
        <p:nvCxnSpPr>
          <p:cNvPr id="20" name="直線單箭頭接點 32">
            <a:extLst>
              <a:ext uri="{FF2B5EF4-FFF2-40B4-BE49-F238E27FC236}">
                <a16:creationId xmlns:a16="http://schemas.microsoft.com/office/drawing/2014/main" id="{17BD0C3C-181C-493C-0EF5-2D7A229A7B87}"/>
              </a:ext>
            </a:extLst>
          </p:cNvPr>
          <p:cNvCxnSpPr>
            <a:cxnSpLocks/>
            <a:endCxn id="19" idx="1"/>
          </p:cNvCxnSpPr>
          <p:nvPr/>
        </p:nvCxnSpPr>
        <p:spPr>
          <a:xfrm>
            <a:off x="4523645" y="4673061"/>
            <a:ext cx="1288280" cy="27812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34">
            <a:extLst>
              <a:ext uri="{FF2B5EF4-FFF2-40B4-BE49-F238E27FC236}">
                <a16:creationId xmlns:a16="http://schemas.microsoft.com/office/drawing/2014/main" id="{29F787E4-D7C1-C7C4-903B-62672CF7C630}"/>
              </a:ext>
            </a:extLst>
          </p:cNvPr>
          <p:cNvSpPr/>
          <p:nvPr/>
        </p:nvSpPr>
        <p:spPr>
          <a:xfrm>
            <a:off x="3042101" y="4180783"/>
            <a:ext cx="1487303" cy="58540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灯片编号占位符 21"/>
          <p:cNvSpPr>
            <a:spLocks noGrp="1"/>
          </p:cNvSpPr>
          <p:nvPr>
            <p:ph type="sldNum" sz="quarter" idx="14"/>
          </p:nvPr>
        </p:nvSpPr>
        <p:spPr/>
        <p:txBody>
          <a:bodyPr/>
          <a:lstStyle/>
          <a:p>
            <a:fld id="{AF69888C-E133-43D9-A638-B5C95925B91C}" type="slidenum">
              <a:rPr lang="zh-CN" altLang="en-US" smtClean="0"/>
              <a:t>32</a:t>
            </a:fld>
            <a:endParaRPr lang="zh-CN" altLang="en-US" dirty="0"/>
          </a:p>
        </p:txBody>
      </p:sp>
    </p:spTree>
    <p:extLst>
      <p:ext uri="{BB962C8B-B14F-4D97-AF65-F5344CB8AC3E}">
        <p14:creationId xmlns:p14="http://schemas.microsoft.com/office/powerpoint/2010/main" val="203557916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linds(horizontal)">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linds(horizontal)">
                                      <p:cBhvr>
                                        <p:cTn id="64" dur="500"/>
                                        <p:tgtEl>
                                          <p:spTgt spid="6"/>
                                        </p:tgtEl>
                                      </p:cBhvr>
                                    </p:animEffect>
                                  </p:childTnLst>
                                </p:cTn>
                              </p:par>
                              <p:par>
                                <p:cTn id="65" presetID="3" presetClass="entr" presetSubtype="1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blinds(horizontal)">
                                      <p:cBhvr>
                                        <p:cTn id="72" dur="500"/>
                                        <p:tgtEl>
                                          <p:spTgt spid="7"/>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linds(horizontal)">
                                      <p:cBhvr>
                                        <p:cTn id="7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9" grpId="0" animBg="1"/>
      <p:bldP spid="10" grpId="0"/>
      <p:bldP spid="13" grpId="0"/>
      <p:bldP spid="14" grpId="0" animBg="1"/>
      <p:bldP spid="15" grpId="0"/>
      <p:bldP spid="16" grpId="0"/>
      <p:bldP spid="17" grpId="0"/>
      <p:bldP spid="18" grpId="0" animBg="1"/>
      <p:bldP spid="19"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32">
            <a:extLst>
              <a:ext uri="{FF2B5EF4-FFF2-40B4-BE49-F238E27FC236}">
                <a16:creationId xmlns:a16="http://schemas.microsoft.com/office/drawing/2014/main" id="{39E145FA-BACB-116E-221B-2E2F69E25420}"/>
              </a:ext>
            </a:extLst>
          </p:cNvPr>
          <p:cNvSpPr txBox="1"/>
          <p:nvPr/>
        </p:nvSpPr>
        <p:spPr>
          <a:xfrm>
            <a:off x="609702" y="900670"/>
            <a:ext cx="461835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Ø"/>
            </a:pPr>
            <a:r>
              <a:rPr lang="en-US" altLang="zh-CN" sz="2400" b="0" dirty="0">
                <a:solidFill>
                  <a:schemeClr val="tx1"/>
                </a:solidFill>
              </a:rPr>
              <a:t>RMSprop</a:t>
            </a:r>
          </a:p>
        </p:txBody>
      </p:sp>
      <p:sp>
        <p:nvSpPr>
          <p:cNvPr id="4" name="文本框 3">
            <a:extLst>
              <a:ext uri="{FF2B5EF4-FFF2-40B4-BE49-F238E27FC236}">
                <a16:creationId xmlns:a16="http://schemas.microsoft.com/office/drawing/2014/main" id="{44CF449C-3D25-EE98-07BD-8AC15E88A2DE}"/>
              </a:ext>
            </a:extLst>
          </p:cNvPr>
          <p:cNvSpPr txBox="1"/>
          <p:nvPr/>
        </p:nvSpPr>
        <p:spPr>
          <a:xfrm>
            <a:off x="1303338" y="1575369"/>
            <a:ext cx="9826625" cy="1689052"/>
          </a:xfrm>
          <a:prstGeom prst="rect">
            <a:avLst/>
          </a:prstGeom>
          <a:noFill/>
        </p:spPr>
        <p:txBody>
          <a:bodyPr wrap="square" rtlCol="0">
            <a:spAutoFit/>
          </a:bodyPr>
          <a:lstStyle/>
          <a:p>
            <a:pPr marL="285750" indent="-285750" fontAlgn="auto">
              <a:lnSpc>
                <a:spcPct val="150000"/>
              </a:lnSpc>
              <a:buFont typeface="Wingdings" pitchFamily="2" charset="2"/>
              <a:buChar char="q"/>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AdaGrad中，学习率的分母（梯度的平方和）随着迭代次数的增加，数值一定越来越大，所以这种累加的方法可能会导致学习率变得非常之小，从而参数更新停滞。</a:t>
            </a:r>
          </a:p>
        </p:txBody>
      </p:sp>
      <mc:AlternateContent xmlns:mc="http://schemas.openxmlformats.org/markup-compatibility/2006" xmlns:a14="http://schemas.microsoft.com/office/drawing/2010/main">
        <mc:Choice Requires="a14">
          <p:sp>
            <p:nvSpPr>
              <p:cNvPr id="5" name="文字方塊 27">
                <a:extLst>
                  <a:ext uri="{FF2B5EF4-FFF2-40B4-BE49-F238E27FC236}">
                    <a16:creationId xmlns:a16="http://schemas.microsoft.com/office/drawing/2014/main" id="{AF9A1502-B7DA-8D89-3008-673E455D23E5}"/>
                  </a:ext>
                </a:extLst>
              </p:cNvPr>
              <p:cNvSpPr txBox="1"/>
              <p:nvPr/>
            </p:nvSpPr>
            <p:spPr>
              <a:xfrm>
                <a:off x="1286993" y="3525519"/>
                <a:ext cx="3257876" cy="12736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nor/>
                            </m:rPr>
                            <a:rPr kumimoji="0" lang="zh-TW" altLang="en-US"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𝜂</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𝜂</m:t>
                          </m:r>
                        </m:num>
                        <m:den>
                          <m:rad>
                            <m:radPr>
                              <m:degHide m:val="on"/>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𝑔</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p>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e>
                          </m:rad>
                        </m:den>
                      </m:f>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27">
                <a:extLst>
                  <a:ext uri="{FF2B5EF4-FFF2-40B4-BE49-F238E27FC236}">
                    <a16:creationId xmlns:a16="http://schemas.microsoft.com/office/drawing/2014/main" id="{AF9A1502-B7DA-8D89-3008-673E455D23E5}"/>
                  </a:ext>
                </a:extLst>
              </p:cNvPr>
              <p:cNvSpPr txBox="1">
                <a:spLocks noRot="1" noChangeAspect="1" noMove="1" noResize="1" noEditPoints="1" noAdjustHandles="1" noChangeArrowheads="1" noChangeShapeType="1" noTextEdit="1"/>
              </p:cNvSpPr>
              <p:nvPr/>
            </p:nvSpPr>
            <p:spPr>
              <a:xfrm>
                <a:off x="1286993" y="3525519"/>
                <a:ext cx="3257876" cy="1273682"/>
              </a:xfrm>
              <a:prstGeom prst="rect">
                <a:avLst/>
              </a:prstGeom>
              <a:blipFill>
                <a:blip r:embed="rId2"/>
                <a:stretch>
                  <a:fillRect/>
                </a:stretch>
              </a:blipFill>
            </p:spPr>
            <p:txBody>
              <a:bodyPr/>
              <a:lstStyle/>
              <a:p>
                <a:r>
                  <a:rPr lang="zh-CN" altLang="en-US">
                    <a:noFill/>
                  </a:rPr>
                  <a:t> </a:t>
                </a:r>
              </a:p>
            </p:txBody>
          </p:sp>
        </mc:Fallback>
      </mc:AlternateContent>
      <p:sp>
        <p:nvSpPr>
          <p:cNvPr id="6" name="文本框 6">
            <a:extLst>
              <a:ext uri="{FF2B5EF4-FFF2-40B4-BE49-F238E27FC236}">
                <a16:creationId xmlns:a16="http://schemas.microsoft.com/office/drawing/2014/main" id="{637A8753-6741-97AC-7EAD-A9DE85BFC97D}"/>
              </a:ext>
            </a:extLst>
          </p:cNvPr>
          <p:cNvSpPr txBox="1"/>
          <p:nvPr/>
        </p:nvSpPr>
        <p:spPr>
          <a:xfrm>
            <a:off x="1303338" y="5060299"/>
            <a:ext cx="9826625" cy="1135054"/>
          </a:xfrm>
          <a:prstGeom prst="rect">
            <a:avLst/>
          </a:prstGeom>
          <a:noFill/>
        </p:spPr>
        <p:txBody>
          <a:bodyPr wrap="square" rtlCol="0">
            <a:spAutoFit/>
          </a:bodyPr>
          <a:lstStyle/>
          <a:p>
            <a:pPr marL="285750" indent="-285750">
              <a:lnSpc>
                <a:spcPct val="150000"/>
              </a:lnSpc>
              <a:buFont typeface="Wingdings" pitchFamily="2" charset="2"/>
              <a:buChar char="q"/>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RMSprop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中，通过指数衰减来丢弃很久以前的梯度信息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itchFamily="2" charset="2"/>
              <a:buChar char="q"/>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RMSprop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也叫改进的</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AdaGrad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advanced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AdaGrad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7" name="灯片编号占位符 6"/>
          <p:cNvSpPr>
            <a:spLocks noGrp="1"/>
          </p:cNvSpPr>
          <p:nvPr>
            <p:ph type="sldNum" sz="quarter" idx="14"/>
          </p:nvPr>
        </p:nvSpPr>
        <p:spPr/>
        <p:txBody>
          <a:bodyPr/>
          <a:lstStyle/>
          <a:p>
            <a:fld id="{AF69888C-E133-43D9-A638-B5C95925B91C}" type="slidenum">
              <a:rPr lang="zh-CN" altLang="en-US" smtClean="0"/>
              <a:t>33</a:t>
            </a:fld>
            <a:endParaRPr lang="zh-CN" altLang="en-US" dirty="0"/>
          </a:p>
        </p:txBody>
      </p:sp>
      <p:sp>
        <p:nvSpPr>
          <p:cNvPr id="8" name="矩形 7"/>
          <p:cNvSpPr/>
          <p:nvPr/>
        </p:nvSpPr>
        <p:spPr>
          <a:xfrm>
            <a:off x="2680855" y="4162360"/>
            <a:ext cx="1610590" cy="5447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3507058" y="4719779"/>
                <a:ext cx="784387"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𝑟</m:t>
                      </m:r>
                    </m:oMath>
                  </m:oMathPara>
                </a14:m>
                <a:endParaRPr lang="zh-CN" altLang="en-US" sz="2400" dirty="0">
                  <a:solidFill>
                    <a:srgbClr val="FF0000"/>
                  </a:solidFill>
                  <a:latin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507058" y="4719779"/>
                <a:ext cx="784387"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227331" y="3425418"/>
                <a:ext cx="4414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𝑟</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𝑟</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𝑔</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𝑔</m:t>
                      </m:r>
                    </m:oMath>
                  </m:oMathPara>
                </a14:m>
                <a:endParaRPr lang="zh-CN" altLang="en-US" sz="2400" dirty="0">
                  <a:solidFill>
                    <a:srgbClr val="FF0000"/>
                  </a:solidFill>
                  <a:latin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227331" y="3425418"/>
                <a:ext cx="4414278" cy="461665"/>
              </a:xfrm>
              <a:prstGeom prst="rect">
                <a:avLst/>
              </a:prstGeom>
              <a:blipFill>
                <a:blip r:embed="rId4"/>
                <a:stretch>
                  <a:fillRect b="-10526"/>
                </a:stretch>
              </a:blipFill>
            </p:spPr>
            <p:txBody>
              <a:bodyPr/>
              <a:lstStyle/>
              <a:p>
                <a:r>
                  <a:rPr lang="zh-CN" altLang="en-US">
                    <a:noFill/>
                  </a:rPr>
                  <a:t> </a:t>
                </a:r>
              </a:p>
            </p:txBody>
          </p:sp>
        </mc:Fallback>
      </mc:AlternateContent>
      <p:sp>
        <p:nvSpPr>
          <p:cNvPr id="10" name="矩形 9"/>
          <p:cNvSpPr/>
          <p:nvPr/>
        </p:nvSpPr>
        <p:spPr>
          <a:xfrm>
            <a:off x="4886763" y="3371862"/>
            <a:ext cx="1425390" cy="456215"/>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dirty="0" err="1"/>
              <a:t>AdaGrad</a:t>
            </a:r>
            <a:endParaRPr lang="en-US" altLang="zh-CN" dirty="0"/>
          </a:p>
        </p:txBody>
      </p:sp>
      <p:sp>
        <p:nvSpPr>
          <p:cNvPr id="13" name="矩形 12"/>
          <p:cNvSpPr/>
          <p:nvPr/>
        </p:nvSpPr>
        <p:spPr>
          <a:xfrm>
            <a:off x="4886763" y="4057097"/>
            <a:ext cx="1483291" cy="507831"/>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dirty="0"/>
              <a:t>RMSprop</a:t>
            </a:r>
          </a:p>
        </p:txBody>
      </p:sp>
      <mc:AlternateContent xmlns:mc="http://schemas.openxmlformats.org/markup-compatibility/2006" xmlns:a14="http://schemas.microsoft.com/office/drawing/2010/main">
        <mc:Choice Requires="a14">
          <p:sp>
            <p:nvSpPr>
              <p:cNvPr id="14" name="文本框 13"/>
              <p:cNvSpPr txBox="1"/>
              <p:nvPr/>
            </p:nvSpPr>
            <p:spPr>
              <a:xfrm>
                <a:off x="5826540" y="4110355"/>
                <a:ext cx="4414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𝑟</m:t>
                      </m:r>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ea typeface="Cambria Math" panose="02040503050406030204" pitchFamily="18" charset="0"/>
                        </a:rPr>
                        <m:t>𝜌</m:t>
                      </m:r>
                      <m:r>
                        <a:rPr lang="en-US" altLang="zh-CN" sz="2400" b="0" i="1" smtClean="0">
                          <a:solidFill>
                            <a:srgbClr val="FF0000"/>
                          </a:solidFill>
                          <a:latin typeface="Cambria Math" panose="02040503050406030204" pitchFamily="18" charset="0"/>
                          <a:ea typeface="Cambria Math" panose="02040503050406030204" pitchFamily="18" charset="0"/>
                        </a:rPr>
                        <m:t>𝑟</m:t>
                      </m:r>
                      <m:r>
                        <a:rPr lang="en-US" altLang="zh-CN" sz="2400" b="0" i="1" smtClean="0">
                          <a:solidFill>
                            <a:srgbClr val="FF0000"/>
                          </a:solidFill>
                          <a:latin typeface="Cambria Math" panose="02040503050406030204" pitchFamily="18" charset="0"/>
                          <a:ea typeface="Cambria Math" panose="02040503050406030204" pitchFamily="18" charset="0"/>
                        </a:rPr>
                        <m:t>+（1−</m:t>
                      </m:r>
                      <m:r>
                        <a:rPr lang="zh-CN" altLang="en-US" sz="2400" i="1" smtClean="0">
                          <a:solidFill>
                            <a:srgbClr val="FF0000"/>
                          </a:solidFill>
                          <a:latin typeface="Cambria Math" panose="02040503050406030204" pitchFamily="18" charset="0"/>
                          <a:ea typeface="Cambria Math" panose="02040503050406030204" pitchFamily="18" charset="0"/>
                        </a:rPr>
                        <m:t>𝜌</m:t>
                      </m:r>
                      <m:r>
                        <a:rPr lang="zh-CN" altLang="en-US"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𝑔</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𝑔</m:t>
                      </m:r>
                    </m:oMath>
                  </m:oMathPara>
                </a14:m>
                <a:endParaRPr lang="zh-CN" altLang="en-US" sz="2400" dirty="0">
                  <a:solidFill>
                    <a:srgbClr val="FF0000"/>
                  </a:solidFill>
                  <a:latin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826540" y="4110355"/>
                <a:ext cx="4414278" cy="461665"/>
              </a:xfrm>
              <a:prstGeom prst="rect">
                <a:avLst/>
              </a:prstGeom>
              <a:blipFill>
                <a:blip r:embed="rId5"/>
                <a:stretch>
                  <a:fillRect b="-11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890199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cxnSp>
        <p:nvCxnSpPr>
          <p:cNvPr id="2" name="直線接點 42">
            <a:extLst>
              <a:ext uri="{FF2B5EF4-FFF2-40B4-BE49-F238E27FC236}">
                <a16:creationId xmlns:a16="http://schemas.microsoft.com/office/drawing/2014/main" id="{BDB0B789-AE16-9D55-E082-6363A89A5F9E}"/>
              </a:ext>
            </a:extLst>
          </p:cNvPr>
          <p:cNvCxnSpPr/>
          <p:nvPr/>
        </p:nvCxnSpPr>
        <p:spPr>
          <a:xfrm>
            <a:off x="8506288" y="4761404"/>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橢圓 23">
            <a:extLst>
              <a:ext uri="{FF2B5EF4-FFF2-40B4-BE49-F238E27FC236}">
                <a16:creationId xmlns:a16="http://schemas.microsoft.com/office/drawing/2014/main" id="{8D722A2C-8B35-7405-F7CD-13665F4071BD}"/>
              </a:ext>
            </a:extLst>
          </p:cNvPr>
          <p:cNvSpPr/>
          <p:nvPr/>
        </p:nvSpPr>
        <p:spPr>
          <a:xfrm>
            <a:off x="8175251" y="444488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5" name="直線接點 41">
            <a:extLst>
              <a:ext uri="{FF2B5EF4-FFF2-40B4-BE49-F238E27FC236}">
                <a16:creationId xmlns:a16="http://schemas.microsoft.com/office/drawing/2014/main" id="{71E992C7-9770-56DD-5057-54FBCDB7BC7A}"/>
              </a:ext>
            </a:extLst>
          </p:cNvPr>
          <p:cNvCxnSpPr/>
          <p:nvPr/>
        </p:nvCxnSpPr>
        <p:spPr>
          <a:xfrm>
            <a:off x="6571036" y="373758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40">
            <a:extLst>
              <a:ext uri="{FF2B5EF4-FFF2-40B4-BE49-F238E27FC236}">
                <a16:creationId xmlns:a16="http://schemas.microsoft.com/office/drawing/2014/main" id="{5591E105-8D94-74EC-08EB-745C04A21E07}"/>
              </a:ext>
            </a:extLst>
          </p:cNvPr>
          <p:cNvCxnSpPr/>
          <p:nvPr/>
        </p:nvCxnSpPr>
        <p:spPr>
          <a:xfrm>
            <a:off x="4836168" y="3725885"/>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DB48E63D-480D-8939-C7BD-F32A422E3091}"/>
              </a:ext>
            </a:extLst>
          </p:cNvPr>
          <p:cNvCxnSpPr/>
          <p:nvPr/>
        </p:nvCxnSpPr>
        <p:spPr>
          <a:xfrm>
            <a:off x="3330642" y="2639664"/>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單箭頭接點 26">
            <a:extLst>
              <a:ext uri="{FF2B5EF4-FFF2-40B4-BE49-F238E27FC236}">
                <a16:creationId xmlns:a16="http://schemas.microsoft.com/office/drawing/2014/main" id="{028FF861-B31C-8607-7291-D921FECE4FCF}"/>
              </a:ext>
            </a:extLst>
          </p:cNvPr>
          <p:cNvCxnSpPr/>
          <p:nvPr/>
        </p:nvCxnSpPr>
        <p:spPr>
          <a:xfrm>
            <a:off x="3438702" y="5488497"/>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手繪多邊形 5">
            <a:extLst>
              <a:ext uri="{FF2B5EF4-FFF2-40B4-BE49-F238E27FC236}">
                <a16:creationId xmlns:a16="http://schemas.microsoft.com/office/drawing/2014/main" id="{A2BE3A99-2021-2B87-0E03-2A006CC70C61}"/>
              </a:ext>
            </a:extLst>
          </p:cNvPr>
          <p:cNvSpPr/>
          <p:nvPr/>
        </p:nvSpPr>
        <p:spPr>
          <a:xfrm>
            <a:off x="2629183" y="158471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10" name="橢圓 8">
            <a:extLst>
              <a:ext uri="{FF2B5EF4-FFF2-40B4-BE49-F238E27FC236}">
                <a16:creationId xmlns:a16="http://schemas.microsoft.com/office/drawing/2014/main" id="{5ABF5511-0CDC-24B0-BA4A-9EEC3D75039E}"/>
              </a:ext>
            </a:extLst>
          </p:cNvPr>
          <p:cNvSpPr/>
          <p:nvPr/>
        </p:nvSpPr>
        <p:spPr>
          <a:xfrm>
            <a:off x="6254514" y="364768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11" name="直線單箭頭接點 4">
            <a:extLst>
              <a:ext uri="{FF2B5EF4-FFF2-40B4-BE49-F238E27FC236}">
                <a16:creationId xmlns:a16="http://schemas.microsoft.com/office/drawing/2014/main" id="{478D32E3-5062-2B42-FD75-72F332A66FBB}"/>
              </a:ext>
            </a:extLst>
          </p:cNvPr>
          <p:cNvCxnSpPr/>
          <p:nvPr/>
        </p:nvCxnSpPr>
        <p:spPr>
          <a:xfrm>
            <a:off x="2439550" y="5630209"/>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a:extLst>
              <a:ext uri="{FF2B5EF4-FFF2-40B4-BE49-F238E27FC236}">
                <a16:creationId xmlns:a16="http://schemas.microsoft.com/office/drawing/2014/main" id="{C153DE3B-46DD-4DEC-AA32-988EBA0E5116}"/>
              </a:ext>
            </a:extLst>
          </p:cNvPr>
          <p:cNvCxnSpPr/>
          <p:nvPr/>
        </p:nvCxnSpPr>
        <p:spPr>
          <a:xfrm flipV="1">
            <a:off x="2857782" y="147656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9">
            <a:extLst>
              <a:ext uri="{FF2B5EF4-FFF2-40B4-BE49-F238E27FC236}">
                <a16:creationId xmlns:a16="http://schemas.microsoft.com/office/drawing/2014/main" id="{03A926F3-50C6-72CE-F544-20EA6FFA5E21}"/>
              </a:ext>
            </a:extLst>
          </p:cNvPr>
          <p:cNvSpPr txBox="1"/>
          <p:nvPr/>
        </p:nvSpPr>
        <p:spPr>
          <a:xfrm>
            <a:off x="2949642" y="1578653"/>
            <a:ext cx="968272" cy="830997"/>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新細明體" panose="02020500000000000000" pitchFamily="18" charset="-120"/>
              </a:rPr>
              <a:t>Total</a:t>
            </a:r>
          </a:p>
          <a:p>
            <a:pPr algn="ctr">
              <a:defRPr/>
            </a:pPr>
            <a:r>
              <a:rPr lang="en-US" altLang="zh-TW" sz="2400" dirty="0">
                <a:solidFill>
                  <a:prstClr val="black"/>
                </a:solidFill>
                <a:latin typeface="Calibri" panose="020F0502020204030204"/>
                <a:ea typeface="新細明體" panose="02020500000000000000" pitchFamily="18" charset="-120"/>
              </a:rPr>
              <a:t>Loss</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6">
            <a:extLst>
              <a:ext uri="{FF2B5EF4-FFF2-40B4-BE49-F238E27FC236}">
                <a16:creationId xmlns:a16="http://schemas.microsoft.com/office/drawing/2014/main" id="{B478E0AD-D08F-8FA2-1DF0-A4FEB7422883}"/>
              </a:ext>
            </a:extLst>
          </p:cNvPr>
          <p:cNvSpPr txBox="1"/>
          <p:nvPr/>
        </p:nvSpPr>
        <p:spPr>
          <a:xfrm>
            <a:off x="4226905" y="5802831"/>
            <a:ext cx="5195774"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新細明體" panose="02020500000000000000" pitchFamily="18" charset="-120"/>
              </a:rPr>
              <a:t>The value of a network parameter w</a:t>
            </a:r>
            <a:endParaRPr lang="zh-TW" altLang="en-US" sz="2400" dirty="0">
              <a:solidFill>
                <a:prstClr val="black"/>
              </a:solidFill>
              <a:latin typeface="Calibri" panose="020F0502020204030204"/>
              <a:ea typeface="新細明體" panose="02020500000000000000" pitchFamily="18" charset="-120"/>
            </a:endParaRPr>
          </a:p>
        </p:txBody>
      </p:sp>
      <p:sp>
        <p:nvSpPr>
          <p:cNvPr id="16" name="文字方塊 10">
            <a:extLst>
              <a:ext uri="{FF2B5EF4-FFF2-40B4-BE49-F238E27FC236}">
                <a16:creationId xmlns:a16="http://schemas.microsoft.com/office/drawing/2014/main" id="{5F250D99-EBB3-BD23-C5AA-B437766F8E11}"/>
              </a:ext>
            </a:extLst>
          </p:cNvPr>
          <p:cNvSpPr txBox="1"/>
          <p:nvPr/>
        </p:nvSpPr>
        <p:spPr>
          <a:xfrm>
            <a:off x="4241763" y="1620422"/>
            <a:ext cx="3206689" cy="523220"/>
          </a:xfrm>
          <a:prstGeom prst="rect">
            <a:avLst/>
          </a:prstGeom>
          <a:gradFill>
            <a:gsLst>
              <a:gs pos="0">
                <a:schemeClr val="bg2">
                  <a:lumMod val="1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defRPr/>
            </a:pPr>
            <a:r>
              <a:rPr lang="zh-TW" altLang="en-US" sz="2800" dirty="0">
                <a:solidFill>
                  <a:prstClr val="white"/>
                </a:solidFill>
                <a:latin typeface="+mn-ea"/>
              </a:rPr>
              <a:t>在平坦的地方很慢</a:t>
            </a:r>
          </a:p>
        </p:txBody>
      </p:sp>
      <p:sp>
        <p:nvSpPr>
          <p:cNvPr id="17" name="文字方塊 21">
            <a:extLst>
              <a:ext uri="{FF2B5EF4-FFF2-40B4-BE49-F238E27FC236}">
                <a16:creationId xmlns:a16="http://schemas.microsoft.com/office/drawing/2014/main" id="{74A31F26-F822-9252-AD6F-AC14B13D274E}"/>
              </a:ext>
            </a:extLst>
          </p:cNvPr>
          <p:cNvSpPr txBox="1"/>
          <p:nvPr/>
        </p:nvSpPr>
        <p:spPr>
          <a:xfrm>
            <a:off x="8103295" y="3283271"/>
            <a:ext cx="2994504"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defRPr/>
            </a:pPr>
            <a:r>
              <a:rPr lang="zh-TW" altLang="en-US" sz="2800" dirty="0">
                <a:solidFill>
                  <a:prstClr val="white"/>
                </a:solidFill>
                <a:latin typeface="+mn-ea"/>
              </a:rPr>
              <a:t>卡在局部极小值</a:t>
            </a:r>
          </a:p>
        </p:txBody>
      </p:sp>
      <p:sp>
        <p:nvSpPr>
          <p:cNvPr id="18" name="橢圓 20">
            <a:extLst>
              <a:ext uri="{FF2B5EF4-FFF2-40B4-BE49-F238E27FC236}">
                <a16:creationId xmlns:a16="http://schemas.microsoft.com/office/drawing/2014/main" id="{3C1F5CD3-F1D6-A493-BC5B-CC676C14D88B}"/>
              </a:ext>
            </a:extLst>
          </p:cNvPr>
          <p:cNvSpPr/>
          <p:nvPr/>
        </p:nvSpPr>
        <p:spPr>
          <a:xfrm>
            <a:off x="3037845" y="232314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19" name="文字方塊 27">
                <a:extLst>
                  <a:ext uri="{FF2B5EF4-FFF2-40B4-BE49-F238E27FC236}">
                    <a16:creationId xmlns:a16="http://schemas.microsoft.com/office/drawing/2014/main" id="{BD838EB6-CC92-4C4C-8C9B-6EA7DD704B57}"/>
                  </a:ext>
                </a:extLst>
              </p:cNvPr>
              <p:cNvSpPr txBox="1"/>
              <p:nvPr/>
            </p:nvSpPr>
            <p:spPr>
              <a:xfrm>
                <a:off x="8623885" y="4685467"/>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14:m>
                  <m:oMathPara xmlns:m="http://schemas.openxmlformats.org/officeDocument/2006/math">
                    <m:oMathParaPr>
                      <m:jc m:val="center"/>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𝐿</m:t>
                      </m:r>
                      <m:r>
                        <a:rPr lang="zh-TW" altLang="en-US" sz="2400" i="1">
                          <a:solidFill>
                            <a:prstClr val="black"/>
                          </a:solidFill>
                          <a:latin typeface="Cambria Math" panose="02040503050406030204" pitchFamily="18" charset="0"/>
                          <a:ea typeface="Cambria Math" panose="02040503050406030204" pitchFamily="18" charset="0"/>
                        </a:rPr>
                        <m:t>∕</m:t>
                      </m:r>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𝑤</m:t>
                      </m:r>
                    </m:oMath>
                  </m:oMathPara>
                </a14:m>
                <a:endParaRPr lang="zh-TW" altLang="en-US" sz="2400" dirty="0">
                  <a:solidFill>
                    <a:prstClr val="black"/>
                  </a:solidFill>
                  <a:latin typeface="Calibri" panose="020F0502020204030204"/>
                  <a:ea typeface="新細明體" panose="02020500000000000000" pitchFamily="18" charset="-120"/>
                </a:endParaRPr>
              </a:p>
              <a:p>
                <a:pPr>
                  <a:defRPr/>
                </a:pPr>
                <a14:m>
                  <m:oMathPara xmlns:m="http://schemas.openxmlformats.org/officeDocument/2006/math">
                    <m:oMathParaPr>
                      <m:jc m:val="center"/>
                    </m:oMathParaPr>
                    <m:oMath xmlns:m="http://schemas.openxmlformats.org/officeDocument/2006/math">
                      <m:r>
                        <a:rPr lang="en-US" altLang="zh-TW" sz="2400" i="1">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latin typeface="Calibri" panose="020F0502020204030204"/>
                  <a:ea typeface="新細明體" panose="02020500000000000000" pitchFamily="18" charset="-120"/>
                </a:endParaRPr>
              </a:p>
            </p:txBody>
          </p:sp>
        </mc:Choice>
        <mc:Fallback xmlns="">
          <p:sp>
            <p:nvSpPr>
              <p:cNvPr id="19" name="文字方塊 27">
                <a:extLst>
                  <a:ext uri="{FF2B5EF4-FFF2-40B4-BE49-F238E27FC236}">
                    <a16:creationId xmlns:a16="http://schemas.microsoft.com/office/drawing/2014/main" id="{BD838EB6-CC92-4C4C-8C9B-6EA7DD704B57}"/>
                  </a:ext>
                </a:extLst>
              </p:cNvPr>
              <p:cNvSpPr txBox="1">
                <a:spLocks noRot="1" noChangeAspect="1" noMove="1" noResize="1" noEditPoints="1" noAdjustHandles="1" noChangeArrowheads="1" noChangeShapeType="1" noTextEdit="1"/>
              </p:cNvSpPr>
              <p:nvPr/>
            </p:nvSpPr>
            <p:spPr>
              <a:xfrm>
                <a:off x="8623885" y="4685467"/>
                <a:ext cx="1288691" cy="822469"/>
              </a:xfrm>
              <a:prstGeom prst="rect">
                <a:avLst/>
              </a:prstGeom>
              <a:blipFill>
                <a:blip r:embed="rId3"/>
                <a:stretch>
                  <a:fillRect/>
                </a:stretch>
              </a:blipFill>
            </p:spPr>
            <p:txBody>
              <a:bodyPr/>
              <a:lstStyle/>
              <a:p>
                <a:r>
                  <a:rPr lang="zh-CN" altLang="en-US">
                    <a:noFill/>
                  </a:rPr>
                  <a:t> </a:t>
                </a:r>
              </a:p>
            </p:txBody>
          </p:sp>
        </mc:Fallback>
      </mc:AlternateContent>
      <p:sp>
        <p:nvSpPr>
          <p:cNvPr id="20" name="橢圓 29">
            <a:extLst>
              <a:ext uri="{FF2B5EF4-FFF2-40B4-BE49-F238E27FC236}">
                <a16:creationId xmlns:a16="http://schemas.microsoft.com/office/drawing/2014/main" id="{290A1053-B634-620B-0D56-89F00529CB1A}"/>
              </a:ext>
            </a:extLst>
          </p:cNvPr>
          <p:cNvSpPr/>
          <p:nvPr/>
        </p:nvSpPr>
        <p:spPr>
          <a:xfrm>
            <a:off x="4519645" y="352249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21" name="文字方塊 32">
            <a:extLst>
              <a:ext uri="{FF2B5EF4-FFF2-40B4-BE49-F238E27FC236}">
                <a16:creationId xmlns:a16="http://schemas.microsoft.com/office/drawing/2014/main" id="{144E8625-3EFE-9F23-4F30-CF4D7F9BB10F}"/>
              </a:ext>
            </a:extLst>
          </p:cNvPr>
          <p:cNvSpPr txBox="1"/>
          <p:nvPr/>
        </p:nvSpPr>
        <p:spPr>
          <a:xfrm>
            <a:off x="6674666" y="2494191"/>
            <a:ext cx="2748013"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defRPr/>
            </a:pPr>
            <a:r>
              <a:rPr lang="zh-TW" altLang="en-US" sz="2800" dirty="0">
                <a:solidFill>
                  <a:prstClr val="white"/>
                </a:solidFill>
                <a:latin typeface="+mn-ea"/>
              </a:rPr>
              <a:t>卡在鞍点</a:t>
            </a:r>
          </a:p>
        </p:txBody>
      </p:sp>
      <p:cxnSp>
        <p:nvCxnSpPr>
          <p:cNvPr id="22" name="直線單箭頭接點 33">
            <a:extLst>
              <a:ext uri="{FF2B5EF4-FFF2-40B4-BE49-F238E27FC236}">
                <a16:creationId xmlns:a16="http://schemas.microsoft.com/office/drawing/2014/main" id="{8F8391E8-B508-8075-AA8B-CC358C570479}"/>
              </a:ext>
            </a:extLst>
          </p:cNvPr>
          <p:cNvCxnSpPr>
            <a:stCxn id="4" idx="7"/>
          </p:cNvCxnSpPr>
          <p:nvPr/>
        </p:nvCxnSpPr>
        <p:spPr>
          <a:xfrm flipV="1">
            <a:off x="8715590" y="3806492"/>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a:extLst>
              <a:ext uri="{FF2B5EF4-FFF2-40B4-BE49-F238E27FC236}">
                <a16:creationId xmlns:a16="http://schemas.microsoft.com/office/drawing/2014/main" id="{263D6274-4BA6-9AC7-E6AE-81F8C9905212}"/>
              </a:ext>
            </a:extLst>
          </p:cNvPr>
          <p:cNvCxnSpPr/>
          <p:nvPr/>
        </p:nvCxnSpPr>
        <p:spPr>
          <a:xfrm flipV="1">
            <a:off x="6732253" y="295618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a:extLst>
              <a:ext uri="{FF2B5EF4-FFF2-40B4-BE49-F238E27FC236}">
                <a16:creationId xmlns:a16="http://schemas.microsoft.com/office/drawing/2014/main" id="{19566926-48C4-0BF8-A506-CBDAB1EC0AED}"/>
              </a:ext>
            </a:extLst>
          </p:cNvPr>
          <p:cNvCxnSpPr>
            <a:cxnSpLocks/>
            <a:stCxn id="20" idx="7"/>
            <a:endCxn id="16" idx="2"/>
          </p:cNvCxnSpPr>
          <p:nvPr/>
        </p:nvCxnSpPr>
        <p:spPr>
          <a:xfrm flipV="1">
            <a:off x="5059984" y="2143642"/>
            <a:ext cx="785124" cy="14715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a:extLst>
                  <a:ext uri="{FF2B5EF4-FFF2-40B4-BE49-F238E27FC236}">
                    <a16:creationId xmlns:a16="http://schemas.microsoft.com/office/drawing/2014/main" id="{252E2403-D10D-0D2A-6694-5F2AAD0ABF9E}"/>
                  </a:ext>
                </a:extLst>
              </p:cNvPr>
              <p:cNvSpPr txBox="1"/>
              <p:nvPr/>
            </p:nvSpPr>
            <p:spPr>
              <a:xfrm>
                <a:off x="6674666" y="4677731"/>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14:m>
                  <m:oMathPara xmlns:m="http://schemas.openxmlformats.org/officeDocument/2006/math">
                    <m:oMathParaPr>
                      <m:jc m:val="center"/>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𝐿</m:t>
                      </m:r>
                      <m:r>
                        <a:rPr lang="zh-TW" altLang="en-US" sz="2400" i="1">
                          <a:solidFill>
                            <a:prstClr val="black"/>
                          </a:solidFill>
                          <a:latin typeface="Cambria Math" panose="02040503050406030204" pitchFamily="18" charset="0"/>
                          <a:ea typeface="Cambria Math" panose="02040503050406030204" pitchFamily="18" charset="0"/>
                        </a:rPr>
                        <m:t>∕</m:t>
                      </m:r>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𝑤</m:t>
                      </m:r>
                    </m:oMath>
                  </m:oMathPara>
                </a14:m>
                <a:endParaRPr lang="zh-TW" altLang="en-US" sz="2400" dirty="0">
                  <a:solidFill>
                    <a:prstClr val="black"/>
                  </a:solidFill>
                  <a:latin typeface="Calibri" panose="020F0502020204030204"/>
                  <a:ea typeface="新細明體" panose="02020500000000000000" pitchFamily="18" charset="-120"/>
                </a:endParaRPr>
              </a:p>
              <a:p>
                <a:pPr>
                  <a:defRPr/>
                </a:pPr>
                <a14:m>
                  <m:oMathPara xmlns:m="http://schemas.openxmlformats.org/officeDocument/2006/math">
                    <m:oMathParaPr>
                      <m:jc m:val="center"/>
                    </m:oMathParaPr>
                    <m:oMath xmlns:m="http://schemas.openxmlformats.org/officeDocument/2006/math">
                      <m:r>
                        <a:rPr lang="en-US" altLang="zh-TW" sz="2400" i="1">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latin typeface="Calibri" panose="020F0502020204030204"/>
                  <a:ea typeface="新細明體" panose="02020500000000000000" pitchFamily="18" charset="-120"/>
                </a:endParaRPr>
              </a:p>
            </p:txBody>
          </p:sp>
        </mc:Choice>
        <mc:Fallback xmlns="">
          <p:sp>
            <p:nvSpPr>
              <p:cNvPr id="25" name="文字方塊 25">
                <a:extLst>
                  <a:ext uri="{FF2B5EF4-FFF2-40B4-BE49-F238E27FC236}">
                    <a16:creationId xmlns:a16="http://schemas.microsoft.com/office/drawing/2014/main" id="{252E2403-D10D-0D2A-6694-5F2AAD0ABF9E}"/>
                  </a:ext>
                </a:extLst>
              </p:cNvPr>
              <p:cNvSpPr txBox="1">
                <a:spLocks noRot="1" noChangeAspect="1" noMove="1" noResize="1" noEditPoints="1" noAdjustHandles="1" noChangeArrowheads="1" noChangeShapeType="1" noTextEdit="1"/>
              </p:cNvSpPr>
              <p:nvPr/>
            </p:nvSpPr>
            <p:spPr>
              <a:xfrm>
                <a:off x="6674666" y="4677731"/>
                <a:ext cx="1292685" cy="8224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8">
                <a:extLst>
                  <a:ext uri="{FF2B5EF4-FFF2-40B4-BE49-F238E27FC236}">
                    <a16:creationId xmlns:a16="http://schemas.microsoft.com/office/drawing/2014/main" id="{D6CA3803-D8E6-74B4-E3D5-E6ACEF37178F}"/>
                  </a:ext>
                </a:extLst>
              </p:cNvPr>
              <p:cNvSpPr txBox="1"/>
              <p:nvPr/>
            </p:nvSpPr>
            <p:spPr>
              <a:xfrm>
                <a:off x="4901879" y="4685342"/>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14:m>
                  <m:oMathPara xmlns:m="http://schemas.openxmlformats.org/officeDocument/2006/math">
                    <m:oMathParaPr>
                      <m:jc m:val="center"/>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𝐿</m:t>
                      </m:r>
                      <m:r>
                        <a:rPr lang="zh-TW" altLang="en-US" sz="2400" i="1">
                          <a:solidFill>
                            <a:prstClr val="black"/>
                          </a:solidFill>
                          <a:latin typeface="Cambria Math" panose="02040503050406030204" pitchFamily="18" charset="0"/>
                          <a:ea typeface="Cambria Math" panose="02040503050406030204" pitchFamily="18" charset="0"/>
                        </a:rPr>
                        <m:t>∕</m:t>
                      </m:r>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𝑤</m:t>
                      </m:r>
                    </m:oMath>
                  </m:oMathPara>
                </a14:m>
                <a:endParaRPr lang="zh-TW" altLang="en-US" sz="2400" dirty="0">
                  <a:solidFill>
                    <a:prstClr val="black"/>
                  </a:solidFill>
                  <a:latin typeface="Calibri" panose="020F0502020204030204"/>
                  <a:ea typeface="新細明體" panose="02020500000000000000" pitchFamily="18" charset="-120"/>
                </a:endParaRPr>
              </a:p>
              <a:p>
                <a:pPr>
                  <a:defRPr/>
                </a:pPr>
                <a14:m>
                  <m:oMathPara xmlns:m="http://schemas.openxmlformats.org/officeDocument/2006/math">
                    <m:oMathParaPr>
                      <m:jc m:val="center"/>
                    </m:oMathParaPr>
                    <m:oMath xmlns:m="http://schemas.openxmlformats.org/officeDocument/2006/math">
                      <m:r>
                        <a:rPr lang="en-US" altLang="zh-TW" sz="2400" i="1">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latin typeface="Calibri" panose="020F0502020204030204"/>
                  <a:ea typeface="新細明體" panose="02020500000000000000" pitchFamily="18" charset="-120"/>
                </a:endParaRPr>
              </a:p>
            </p:txBody>
          </p:sp>
        </mc:Choice>
        <mc:Fallback xmlns="">
          <p:sp>
            <p:nvSpPr>
              <p:cNvPr id="26" name="文字方塊 28">
                <a:extLst>
                  <a:ext uri="{FF2B5EF4-FFF2-40B4-BE49-F238E27FC236}">
                    <a16:creationId xmlns:a16="http://schemas.microsoft.com/office/drawing/2014/main" id="{D6CA3803-D8E6-74B4-E3D5-E6ACEF37178F}"/>
                  </a:ext>
                </a:extLst>
              </p:cNvPr>
              <p:cNvSpPr txBox="1">
                <a:spLocks noRot="1" noChangeAspect="1" noMove="1" noResize="1" noEditPoints="1" noAdjustHandles="1" noChangeArrowheads="1" noChangeShapeType="1" noTextEdit="1"/>
              </p:cNvSpPr>
              <p:nvPr/>
            </p:nvSpPr>
            <p:spPr>
              <a:xfrm>
                <a:off x="4901879" y="4685342"/>
                <a:ext cx="1303192" cy="822469"/>
              </a:xfrm>
              <a:prstGeom prst="rect">
                <a:avLst/>
              </a:prstGeom>
              <a:blipFill>
                <a:blip r:embed="rId5"/>
                <a:stretch>
                  <a:fillRect/>
                </a:stretch>
              </a:blipFill>
            </p:spPr>
            <p:txBody>
              <a:bodyPr/>
              <a:lstStyle/>
              <a:p>
                <a:r>
                  <a:rPr lang="zh-CN" altLang="en-US">
                    <a:noFill/>
                  </a:rPr>
                  <a:t> </a:t>
                </a:r>
              </a:p>
            </p:txBody>
          </p:sp>
        </mc:Fallback>
      </mc:AlternateContent>
      <p:sp>
        <p:nvSpPr>
          <p:cNvPr id="27" name="橢圓 34">
            <a:extLst>
              <a:ext uri="{FF2B5EF4-FFF2-40B4-BE49-F238E27FC236}">
                <a16:creationId xmlns:a16="http://schemas.microsoft.com/office/drawing/2014/main" id="{9CDFDE28-620A-0B52-775C-D6E2305BF6F0}"/>
              </a:ext>
            </a:extLst>
          </p:cNvPr>
          <p:cNvSpPr/>
          <p:nvPr/>
        </p:nvSpPr>
        <p:spPr>
          <a:xfrm>
            <a:off x="3222585" y="552215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28" name="橢圓 37">
            <a:extLst>
              <a:ext uri="{FF2B5EF4-FFF2-40B4-BE49-F238E27FC236}">
                <a16:creationId xmlns:a16="http://schemas.microsoft.com/office/drawing/2014/main" id="{73996878-6F3A-2580-8854-9B955156F596}"/>
              </a:ext>
            </a:extLst>
          </p:cNvPr>
          <p:cNvSpPr/>
          <p:nvPr/>
        </p:nvSpPr>
        <p:spPr>
          <a:xfrm>
            <a:off x="4734513" y="551645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29" name="橢圓 38">
            <a:extLst>
              <a:ext uri="{FF2B5EF4-FFF2-40B4-BE49-F238E27FC236}">
                <a16:creationId xmlns:a16="http://schemas.microsoft.com/office/drawing/2014/main" id="{FF3116EA-F0B2-0825-6081-12E486AD5524}"/>
              </a:ext>
            </a:extLst>
          </p:cNvPr>
          <p:cNvSpPr/>
          <p:nvPr/>
        </p:nvSpPr>
        <p:spPr>
          <a:xfrm>
            <a:off x="6462979" y="549200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0" name="橢圓 39">
            <a:extLst>
              <a:ext uri="{FF2B5EF4-FFF2-40B4-BE49-F238E27FC236}">
                <a16:creationId xmlns:a16="http://schemas.microsoft.com/office/drawing/2014/main" id="{B492FCFC-660E-D6D6-CCE5-A268813AEC4D}"/>
              </a:ext>
            </a:extLst>
          </p:cNvPr>
          <p:cNvSpPr/>
          <p:nvPr/>
        </p:nvSpPr>
        <p:spPr>
          <a:xfrm>
            <a:off x="8404224" y="550020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1" name="文本框 6">
            <a:extLst>
              <a:ext uri="{FF2B5EF4-FFF2-40B4-BE49-F238E27FC236}">
                <a16:creationId xmlns:a16="http://schemas.microsoft.com/office/drawing/2014/main" id="{05B18BC9-3CFF-472E-22CC-42C8D32D9F94}"/>
              </a:ext>
            </a:extLst>
          </p:cNvPr>
          <p:cNvSpPr txBox="1"/>
          <p:nvPr/>
        </p:nvSpPr>
        <p:spPr>
          <a:xfrm>
            <a:off x="604531" y="922376"/>
            <a:ext cx="11419205" cy="581057"/>
          </a:xfrm>
          <a:prstGeom prst="rect">
            <a:avLst/>
          </a:prstGeom>
          <a:noFill/>
        </p:spPr>
        <p:txBody>
          <a:bodyPr wrap="square" rtlCol="0">
            <a:spAutoFit/>
          </a:bodyPr>
          <a:lstStyle/>
          <a:p>
            <a:pPr marL="285750" indent="-285750" fontAlgn="auto">
              <a:lnSpc>
                <a:spcPct val="150000"/>
              </a:lnSpc>
              <a:buFont typeface="Wingdings" pitchFamily="2" charset="2"/>
              <a:buChar char="q"/>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使用原始的梯度下降法，可能会出现如下问题：</a:t>
            </a:r>
          </a:p>
        </p:txBody>
      </p:sp>
      <p:sp>
        <p:nvSpPr>
          <p:cNvPr id="32" name="灯片编号占位符 31"/>
          <p:cNvSpPr>
            <a:spLocks noGrp="1"/>
          </p:cNvSpPr>
          <p:nvPr>
            <p:ph type="sldNum" sz="quarter" idx="14"/>
          </p:nvPr>
        </p:nvSpPr>
        <p:spPr/>
        <p:txBody>
          <a:bodyPr/>
          <a:lstStyle/>
          <a:p>
            <a:fld id="{AF69888C-E133-43D9-A638-B5C95925B91C}" type="slidenum">
              <a:rPr lang="zh-CN" altLang="en-US" smtClean="0"/>
              <a:t>34</a:t>
            </a:fld>
            <a:endParaRPr lang="zh-CN" altLang="en-US" dirty="0"/>
          </a:p>
        </p:txBody>
      </p:sp>
    </p:spTree>
    <p:extLst>
      <p:ext uri="{BB962C8B-B14F-4D97-AF65-F5344CB8AC3E}">
        <p14:creationId xmlns:p14="http://schemas.microsoft.com/office/powerpoint/2010/main" val="208073108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6" grpId="0" animBg="1"/>
      <p:bldP spid="17" grpId="0" animBg="1"/>
      <p:bldP spid="19" grpId="0" animBg="1"/>
      <p:bldP spid="20" grpId="0" animBg="1"/>
      <p:bldP spid="21" grpId="0" animBg="1"/>
      <p:bldP spid="25" grpId="0" animBg="1"/>
      <p:bldP spid="26" grpId="0" animBg="1"/>
      <p:bldP spid="28"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32">
            <a:extLst>
              <a:ext uri="{FF2B5EF4-FFF2-40B4-BE49-F238E27FC236}">
                <a16:creationId xmlns:a16="http://schemas.microsoft.com/office/drawing/2014/main" id="{0A431337-FAC4-B3FB-7D59-59BADA645284}"/>
              </a:ext>
            </a:extLst>
          </p:cNvPr>
          <p:cNvSpPr txBox="1"/>
          <p:nvPr/>
        </p:nvSpPr>
        <p:spPr>
          <a:xfrm>
            <a:off x="1135287" y="1076372"/>
            <a:ext cx="461835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en-US" altLang="zh-CN" sz="2400" b="0" dirty="0">
                <a:solidFill>
                  <a:schemeClr val="tx1"/>
                </a:solidFill>
              </a:rPr>
              <a:t>Momentum</a:t>
            </a:r>
            <a:r>
              <a:rPr lang="zh-CN" altLang="en-US" sz="2400" b="0" dirty="0">
                <a:solidFill>
                  <a:schemeClr val="tx1"/>
                </a:solidFill>
              </a:rPr>
              <a:t> （动量）</a:t>
            </a:r>
            <a:endParaRPr lang="en-US" altLang="zh-CN" sz="2400" b="0" dirty="0">
              <a:solidFill>
                <a:schemeClr val="tx1"/>
              </a:solidFill>
            </a:endParaRPr>
          </a:p>
        </p:txBody>
      </p:sp>
      <p:sp>
        <p:nvSpPr>
          <p:cNvPr id="4" name="內容版面配置區 2">
            <a:extLst>
              <a:ext uri="{FF2B5EF4-FFF2-40B4-BE49-F238E27FC236}">
                <a16:creationId xmlns:a16="http://schemas.microsoft.com/office/drawing/2014/main" id="{B5345141-2900-C621-AFAD-907638DB2CCB}"/>
              </a:ext>
            </a:extLst>
          </p:cNvPr>
          <p:cNvSpPr txBox="1">
            <a:spLocks/>
          </p:cNvSpPr>
          <p:nvPr/>
        </p:nvSpPr>
        <p:spPr>
          <a:xfrm>
            <a:off x="838200" y="924283"/>
            <a:ext cx="10515600" cy="501209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sp>
        <p:nvSpPr>
          <p:cNvPr id="5" name="手繪多邊形 5">
            <a:extLst>
              <a:ext uri="{FF2B5EF4-FFF2-40B4-BE49-F238E27FC236}">
                <a16:creationId xmlns:a16="http://schemas.microsoft.com/office/drawing/2014/main" id="{9A38EC9D-8E13-74EE-55FD-61492F388682}"/>
              </a:ext>
            </a:extLst>
          </p:cNvPr>
          <p:cNvSpPr/>
          <p:nvPr/>
        </p:nvSpPr>
        <p:spPr>
          <a:xfrm>
            <a:off x="2420815" y="2003420"/>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6" name="橢圓 6">
            <a:extLst>
              <a:ext uri="{FF2B5EF4-FFF2-40B4-BE49-F238E27FC236}">
                <a16:creationId xmlns:a16="http://schemas.microsoft.com/office/drawing/2014/main" id="{46244F9A-F6F7-7B79-B9A6-39A86278212E}"/>
              </a:ext>
            </a:extLst>
          </p:cNvPr>
          <p:cNvSpPr/>
          <p:nvPr/>
        </p:nvSpPr>
        <p:spPr>
          <a:xfrm>
            <a:off x="2579076" y="1868483"/>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7" name="橢圓 7">
            <a:extLst>
              <a:ext uri="{FF2B5EF4-FFF2-40B4-BE49-F238E27FC236}">
                <a16:creationId xmlns:a16="http://schemas.microsoft.com/office/drawing/2014/main" id="{98D1FC59-3B4D-661F-38F1-CABB3CF60CEC}"/>
              </a:ext>
            </a:extLst>
          </p:cNvPr>
          <p:cNvSpPr/>
          <p:nvPr/>
        </p:nvSpPr>
        <p:spPr>
          <a:xfrm>
            <a:off x="4120661" y="395519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8" name="橢圓 8">
            <a:extLst>
              <a:ext uri="{FF2B5EF4-FFF2-40B4-BE49-F238E27FC236}">
                <a16:creationId xmlns:a16="http://schemas.microsoft.com/office/drawing/2014/main" id="{149EF85B-7552-9800-0C79-5437D64178D4}"/>
              </a:ext>
            </a:extLst>
          </p:cNvPr>
          <p:cNvSpPr/>
          <p:nvPr/>
        </p:nvSpPr>
        <p:spPr>
          <a:xfrm>
            <a:off x="7179650" y="410755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9" name="直線單箭頭接點 14">
            <a:extLst>
              <a:ext uri="{FF2B5EF4-FFF2-40B4-BE49-F238E27FC236}">
                <a16:creationId xmlns:a16="http://schemas.microsoft.com/office/drawing/2014/main" id="{3A2EB0FE-E60C-6863-ED00-F0234EC7565F}"/>
              </a:ext>
            </a:extLst>
          </p:cNvPr>
          <p:cNvCxnSpPr/>
          <p:nvPr/>
        </p:nvCxnSpPr>
        <p:spPr>
          <a:xfrm>
            <a:off x="3053861" y="2636466"/>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5">
            <a:extLst>
              <a:ext uri="{FF2B5EF4-FFF2-40B4-BE49-F238E27FC236}">
                <a16:creationId xmlns:a16="http://schemas.microsoft.com/office/drawing/2014/main" id="{1D9B4460-0C5D-E613-BD23-C4CF718730AD}"/>
              </a:ext>
            </a:extLst>
          </p:cNvPr>
          <p:cNvCxnSpPr/>
          <p:nvPr/>
        </p:nvCxnSpPr>
        <p:spPr>
          <a:xfrm>
            <a:off x="4952996" y="4376711"/>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8">
            <a:extLst>
              <a:ext uri="{FF2B5EF4-FFF2-40B4-BE49-F238E27FC236}">
                <a16:creationId xmlns:a16="http://schemas.microsoft.com/office/drawing/2014/main" id="{DB7E2B25-572F-1F99-2E06-1BF508B68DD8}"/>
              </a:ext>
            </a:extLst>
          </p:cNvPr>
          <p:cNvCxnSpPr/>
          <p:nvPr/>
        </p:nvCxnSpPr>
        <p:spPr>
          <a:xfrm flipV="1">
            <a:off x="7905011" y="4177893"/>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20">
            <a:extLst>
              <a:ext uri="{FF2B5EF4-FFF2-40B4-BE49-F238E27FC236}">
                <a16:creationId xmlns:a16="http://schemas.microsoft.com/office/drawing/2014/main" id="{0E908FD8-CA72-6ACD-382F-E8F03008C195}"/>
              </a:ext>
            </a:extLst>
          </p:cNvPr>
          <p:cNvSpPr txBox="1"/>
          <p:nvPr/>
        </p:nvSpPr>
        <p:spPr>
          <a:xfrm>
            <a:off x="4952996" y="2296738"/>
            <a:ext cx="5086354" cy="461665"/>
          </a:xfrm>
          <a:prstGeom prst="rect">
            <a:avLst/>
          </a:prstGeom>
          <a:noFill/>
        </p:spPr>
        <p:txBody>
          <a:bodyPr wrap="square" rtlCol="0">
            <a:spAutoFit/>
          </a:bodyPr>
          <a:lstStyle/>
          <a:p>
            <a:pPr>
              <a:defRPr/>
            </a:pPr>
            <a:r>
              <a:rPr lang="zh-TW" altLang="en-US" sz="2400" dirty="0">
                <a:solidFill>
                  <a:prstClr val="black"/>
                </a:solidFill>
                <a:latin typeface="+mn-ea"/>
              </a:rPr>
              <a:t>将动量考虑到梯度下降过程</a:t>
            </a:r>
          </a:p>
        </p:txBody>
      </p:sp>
      <p:sp>
        <p:nvSpPr>
          <p:cNvPr id="14" name="灯片编号占位符 13"/>
          <p:cNvSpPr>
            <a:spLocks noGrp="1"/>
          </p:cNvSpPr>
          <p:nvPr>
            <p:ph type="sldNum" sz="quarter" idx="14"/>
          </p:nvPr>
        </p:nvSpPr>
        <p:spPr/>
        <p:txBody>
          <a:bodyPr/>
          <a:lstStyle/>
          <a:p>
            <a:fld id="{AF69888C-E133-43D9-A638-B5C95925B91C}" type="slidenum">
              <a:rPr lang="zh-CN" altLang="en-US" smtClean="0"/>
              <a:t>35</a:t>
            </a:fld>
            <a:endParaRPr lang="zh-CN" altLang="en-US" dirty="0"/>
          </a:p>
        </p:txBody>
      </p:sp>
    </p:spTree>
    <p:extLst>
      <p:ext uri="{BB962C8B-B14F-4D97-AF65-F5344CB8AC3E}">
        <p14:creationId xmlns:p14="http://schemas.microsoft.com/office/powerpoint/2010/main" val="390853895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32">
            <a:extLst>
              <a:ext uri="{FF2B5EF4-FFF2-40B4-BE49-F238E27FC236}">
                <a16:creationId xmlns:a16="http://schemas.microsoft.com/office/drawing/2014/main" id="{0A431337-FAC4-B3FB-7D59-59BADA645284}"/>
              </a:ext>
            </a:extLst>
          </p:cNvPr>
          <p:cNvSpPr txBox="1"/>
          <p:nvPr/>
        </p:nvSpPr>
        <p:spPr>
          <a:xfrm>
            <a:off x="1135287" y="1076372"/>
            <a:ext cx="461835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zh-CN" altLang="en-US" sz="2400" b="0" dirty="0">
                <a:solidFill>
                  <a:schemeClr val="tx1"/>
                </a:solidFill>
              </a:rPr>
              <a:t>梯度下降过程</a:t>
            </a:r>
            <a:endParaRPr lang="en-US" altLang="zh-CN" sz="2400" b="0" dirty="0">
              <a:solidFill>
                <a:schemeClr val="tx1"/>
              </a:solidFill>
            </a:endParaRPr>
          </a:p>
        </p:txBody>
      </p:sp>
      <p:sp>
        <p:nvSpPr>
          <p:cNvPr id="4" name="內容版面配置區 2">
            <a:extLst>
              <a:ext uri="{FF2B5EF4-FFF2-40B4-BE49-F238E27FC236}">
                <a16:creationId xmlns:a16="http://schemas.microsoft.com/office/drawing/2014/main" id="{B5345141-2900-C621-AFAD-907638DB2CCB}"/>
              </a:ext>
            </a:extLst>
          </p:cNvPr>
          <p:cNvSpPr txBox="1">
            <a:spLocks/>
          </p:cNvSpPr>
          <p:nvPr/>
        </p:nvSpPr>
        <p:spPr>
          <a:xfrm>
            <a:off x="838200" y="924283"/>
            <a:ext cx="10515600" cy="501209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cxnSp>
        <p:nvCxnSpPr>
          <p:cNvPr id="5" name="直線單箭頭接點 20">
            <a:extLst>
              <a:ext uri="{FF2B5EF4-FFF2-40B4-BE49-F238E27FC236}">
                <a16:creationId xmlns:a16="http://schemas.microsoft.com/office/drawing/2014/main" id="{0FE59E56-51C4-7649-DC99-EBAE90D972D3}"/>
              </a:ext>
            </a:extLst>
          </p:cNvPr>
          <p:cNvCxnSpPr/>
          <p:nvPr/>
        </p:nvCxnSpPr>
        <p:spPr>
          <a:xfrm>
            <a:off x="2918466" y="2828067"/>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21">
            <a:extLst>
              <a:ext uri="{FF2B5EF4-FFF2-40B4-BE49-F238E27FC236}">
                <a16:creationId xmlns:a16="http://schemas.microsoft.com/office/drawing/2014/main" id="{5B236076-6CE7-5D48-6B01-AFE86C5301D7}"/>
              </a:ext>
            </a:extLst>
          </p:cNvPr>
          <p:cNvCxnSpPr/>
          <p:nvPr/>
        </p:nvCxnSpPr>
        <p:spPr>
          <a:xfrm>
            <a:off x="4616149" y="3448331"/>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23">
            <a:extLst>
              <a:ext uri="{FF2B5EF4-FFF2-40B4-BE49-F238E27FC236}">
                <a16:creationId xmlns:a16="http://schemas.microsoft.com/office/drawing/2014/main" id="{09BA7D01-2E46-3B04-BAFB-F88987A86B0B}"/>
              </a:ext>
            </a:extLst>
          </p:cNvPr>
          <p:cNvCxnSpPr/>
          <p:nvPr/>
        </p:nvCxnSpPr>
        <p:spPr>
          <a:xfrm flipH="1">
            <a:off x="5456874" y="4103130"/>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6">
            <a:extLst>
              <a:ext uri="{FF2B5EF4-FFF2-40B4-BE49-F238E27FC236}">
                <a16:creationId xmlns:a16="http://schemas.microsoft.com/office/drawing/2014/main" id="{83E5A74E-F84D-BD9F-4589-DE013FD9F704}"/>
              </a:ext>
            </a:extLst>
          </p:cNvPr>
          <p:cNvCxnSpPr/>
          <p:nvPr/>
        </p:nvCxnSpPr>
        <p:spPr>
          <a:xfrm flipH="1">
            <a:off x="4692072" y="5089994"/>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5">
            <a:extLst>
              <a:ext uri="{FF2B5EF4-FFF2-40B4-BE49-F238E27FC236}">
                <a16:creationId xmlns:a16="http://schemas.microsoft.com/office/drawing/2014/main" id="{32A593FA-5A16-CC6F-6DC2-E5FD62B3BE06}"/>
              </a:ext>
            </a:extLst>
          </p:cNvPr>
          <p:cNvCxnSpPr/>
          <p:nvPr/>
        </p:nvCxnSpPr>
        <p:spPr>
          <a:xfrm>
            <a:off x="2358503" y="492880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5">
            <a:extLst>
              <a:ext uri="{FF2B5EF4-FFF2-40B4-BE49-F238E27FC236}">
                <a16:creationId xmlns:a16="http://schemas.microsoft.com/office/drawing/2014/main" id="{8D2F89FF-7F8D-E9E9-06CF-310EAB2E4B9C}"/>
              </a:ext>
            </a:extLst>
          </p:cNvPr>
          <p:cNvCxnSpPr/>
          <p:nvPr/>
        </p:nvCxnSpPr>
        <p:spPr>
          <a:xfrm>
            <a:off x="2367486" y="443064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6">
            <a:extLst>
              <a:ext uri="{FF2B5EF4-FFF2-40B4-BE49-F238E27FC236}">
                <a16:creationId xmlns:a16="http://schemas.microsoft.com/office/drawing/2014/main" id="{DBC1C867-4821-EB19-DDE7-B5A90278B891}"/>
              </a:ext>
            </a:extLst>
          </p:cNvPr>
          <p:cNvCxnSpPr/>
          <p:nvPr/>
        </p:nvCxnSpPr>
        <p:spPr>
          <a:xfrm flipH="1" flipV="1">
            <a:off x="1970360" y="24458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8">
                <a:extLst>
                  <a:ext uri="{FF2B5EF4-FFF2-40B4-BE49-F238E27FC236}">
                    <a16:creationId xmlns:a16="http://schemas.microsoft.com/office/drawing/2014/main" id="{571FF1EE-AD4E-51E5-7756-30497DFC9FBE}"/>
                  </a:ext>
                </a:extLst>
              </p:cNvPr>
              <p:cNvSpPr txBox="1"/>
              <p:nvPr/>
            </p:nvSpPr>
            <p:spPr>
              <a:xfrm>
                <a:off x="6664569" y="2143184"/>
                <a:ext cx="30553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Starting at </a:t>
                </a:r>
                <a14:m>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8">
                <a:extLst>
                  <a:ext uri="{FF2B5EF4-FFF2-40B4-BE49-F238E27FC236}">
                    <a16:creationId xmlns:a16="http://schemas.microsoft.com/office/drawing/2014/main" id="{571FF1EE-AD4E-51E5-7756-30497DFC9FBE}"/>
                  </a:ext>
                </a:extLst>
              </p:cNvPr>
              <p:cNvSpPr txBox="1">
                <a:spLocks noRot="1" noChangeAspect="1" noMove="1" noResize="1" noEditPoints="1" noAdjustHandles="1" noChangeArrowheads="1" noChangeShapeType="1" noTextEdit="1"/>
              </p:cNvSpPr>
              <p:nvPr/>
            </p:nvSpPr>
            <p:spPr>
              <a:xfrm>
                <a:off x="6664569" y="2143184"/>
                <a:ext cx="3055326" cy="470000"/>
              </a:xfrm>
              <a:prstGeom prst="rect">
                <a:avLst/>
              </a:prstGeom>
              <a:blipFill>
                <a:blip r:embed="rId2"/>
                <a:stretch>
                  <a:fillRect l="-2893" t="-5263"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字方塊 27">
                <a:extLst>
                  <a:ext uri="{FF2B5EF4-FFF2-40B4-BE49-F238E27FC236}">
                    <a16:creationId xmlns:a16="http://schemas.microsoft.com/office/drawing/2014/main" id="{30845E3F-21D9-8F47-1C55-D5A09A5E376F}"/>
                  </a:ext>
                </a:extLst>
              </p:cNvPr>
              <p:cNvSpPr txBox="1"/>
              <p:nvPr/>
            </p:nvSpPr>
            <p:spPr>
              <a:xfrm>
                <a:off x="6666033" y="3331886"/>
                <a:ext cx="4169019"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27">
                <a:extLst>
                  <a:ext uri="{FF2B5EF4-FFF2-40B4-BE49-F238E27FC236}">
                    <a16:creationId xmlns:a16="http://schemas.microsoft.com/office/drawing/2014/main" id="{30845E3F-21D9-8F47-1C55-D5A09A5E376F}"/>
                  </a:ext>
                </a:extLst>
              </p:cNvPr>
              <p:cNvSpPr txBox="1">
                <a:spLocks noRot="1" noChangeAspect="1" noMove="1" noResize="1" noEditPoints="1" noAdjustHandles="1" noChangeArrowheads="1" noChangeShapeType="1" noTextEdit="1"/>
              </p:cNvSpPr>
              <p:nvPr/>
            </p:nvSpPr>
            <p:spPr>
              <a:xfrm>
                <a:off x="6666033" y="3331886"/>
                <a:ext cx="4169019" cy="470000"/>
              </a:xfrm>
              <a:prstGeom prst="rect">
                <a:avLst/>
              </a:prstGeom>
              <a:blipFill>
                <a:blip r:embed="rId3"/>
                <a:stretch>
                  <a:fillRect l="-2439"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字方塊 28">
                <a:extLst>
                  <a:ext uri="{FF2B5EF4-FFF2-40B4-BE49-F238E27FC236}">
                    <a16:creationId xmlns:a16="http://schemas.microsoft.com/office/drawing/2014/main" id="{1817FA1C-1CFD-7978-E330-8BB7A77F7F2D}"/>
                  </a:ext>
                </a:extLst>
              </p:cNvPr>
              <p:cNvSpPr txBox="1"/>
              <p:nvPr/>
            </p:nvSpPr>
            <p:spPr>
              <a:xfrm>
                <a:off x="6681194" y="3889958"/>
                <a:ext cx="399317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28">
                <a:extLst>
                  <a:ext uri="{FF2B5EF4-FFF2-40B4-BE49-F238E27FC236}">
                    <a16:creationId xmlns:a16="http://schemas.microsoft.com/office/drawing/2014/main" id="{1817FA1C-1CFD-7978-E330-8BB7A77F7F2D}"/>
                  </a:ext>
                </a:extLst>
              </p:cNvPr>
              <p:cNvSpPr txBox="1">
                <a:spLocks noRot="1" noChangeAspect="1" noMove="1" noResize="1" noEditPoints="1" noAdjustHandles="1" noChangeArrowheads="1" noChangeShapeType="1" noTextEdit="1"/>
              </p:cNvSpPr>
              <p:nvPr/>
            </p:nvSpPr>
            <p:spPr>
              <a:xfrm>
                <a:off x="6681194" y="3889958"/>
                <a:ext cx="3993172" cy="470000"/>
              </a:xfrm>
              <a:prstGeom prst="rect">
                <a:avLst/>
              </a:prstGeom>
              <a:blipFill>
                <a:blip r:embed="rId4"/>
                <a:stretch>
                  <a:fillRect l="-2540"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字方塊 19">
                <a:extLst>
                  <a:ext uri="{FF2B5EF4-FFF2-40B4-BE49-F238E27FC236}">
                    <a16:creationId xmlns:a16="http://schemas.microsoft.com/office/drawing/2014/main" id="{6748503E-775A-103D-C854-9AF1D892E5F5}"/>
                  </a:ext>
                </a:extLst>
              </p:cNvPr>
              <p:cNvSpPr txBox="1"/>
              <p:nvPr/>
            </p:nvSpPr>
            <p:spPr>
              <a:xfrm>
                <a:off x="6682658" y="4466909"/>
                <a:ext cx="4169019"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9">
                <a:extLst>
                  <a:ext uri="{FF2B5EF4-FFF2-40B4-BE49-F238E27FC236}">
                    <a16:creationId xmlns:a16="http://schemas.microsoft.com/office/drawing/2014/main" id="{6748503E-775A-103D-C854-9AF1D892E5F5}"/>
                  </a:ext>
                </a:extLst>
              </p:cNvPr>
              <p:cNvSpPr txBox="1">
                <a:spLocks noRot="1" noChangeAspect="1" noMove="1" noResize="1" noEditPoints="1" noAdjustHandles="1" noChangeArrowheads="1" noChangeShapeType="1" noTextEdit="1"/>
              </p:cNvSpPr>
              <p:nvPr/>
            </p:nvSpPr>
            <p:spPr>
              <a:xfrm>
                <a:off x="6682658" y="4466909"/>
                <a:ext cx="4169019" cy="470000"/>
              </a:xfrm>
              <a:prstGeom prst="rect">
                <a:avLst/>
              </a:prstGeom>
              <a:blipFill>
                <a:blip r:embed="rId5"/>
                <a:stretch>
                  <a:fillRect l="-2432" t="-7895" b="-26316"/>
                </a:stretch>
              </a:blipFill>
            </p:spPr>
            <p:txBody>
              <a:bodyPr/>
              <a:lstStyle/>
              <a:p>
                <a:r>
                  <a:rPr lang="en-CN">
                    <a:noFill/>
                  </a:rPr>
                  <a:t> </a:t>
                </a:r>
              </a:p>
            </p:txBody>
          </p:sp>
        </mc:Fallback>
      </mc:AlternateContent>
      <p:cxnSp>
        <p:nvCxnSpPr>
          <p:cNvPr id="17" name="直線單箭頭接點 33">
            <a:extLst>
              <a:ext uri="{FF2B5EF4-FFF2-40B4-BE49-F238E27FC236}">
                <a16:creationId xmlns:a16="http://schemas.microsoft.com/office/drawing/2014/main" id="{B8784EF1-5F2E-1599-71D0-FA741ECF7177}"/>
              </a:ext>
            </a:extLst>
          </p:cNvPr>
          <p:cNvCxnSpPr/>
          <p:nvPr/>
        </p:nvCxnSpPr>
        <p:spPr>
          <a:xfrm flipH="1" flipV="1">
            <a:off x="4148671" y="3085811"/>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34">
            <a:extLst>
              <a:ext uri="{FF2B5EF4-FFF2-40B4-BE49-F238E27FC236}">
                <a16:creationId xmlns:a16="http://schemas.microsoft.com/office/drawing/2014/main" id="{19588674-5E29-3848-0109-32227E22CA23}"/>
              </a:ext>
            </a:extLst>
          </p:cNvPr>
          <p:cNvCxnSpPr/>
          <p:nvPr/>
        </p:nvCxnSpPr>
        <p:spPr>
          <a:xfrm flipV="1">
            <a:off x="5506151" y="3556411"/>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5">
            <a:extLst>
              <a:ext uri="{FF2B5EF4-FFF2-40B4-BE49-F238E27FC236}">
                <a16:creationId xmlns:a16="http://schemas.microsoft.com/office/drawing/2014/main" id="{687A6461-B00C-E654-89EA-0AACB3F3A329}"/>
              </a:ext>
            </a:extLst>
          </p:cNvPr>
          <p:cNvCxnSpPr/>
          <p:nvPr/>
        </p:nvCxnSpPr>
        <p:spPr>
          <a:xfrm flipV="1">
            <a:off x="5483346" y="4524870"/>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37">
            <a:extLst>
              <a:ext uri="{FF2B5EF4-FFF2-40B4-BE49-F238E27FC236}">
                <a16:creationId xmlns:a16="http://schemas.microsoft.com/office/drawing/2014/main" id="{6C091C96-FBE6-33DC-9A2B-275DBCA5A1D3}"/>
              </a:ext>
            </a:extLst>
          </p:cNvPr>
          <p:cNvSpPr txBox="1"/>
          <p:nvPr/>
        </p:nvSpPr>
        <p:spPr>
          <a:xfrm>
            <a:off x="3048699" y="4687308"/>
            <a:ext cx="19233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38">
            <a:extLst>
              <a:ext uri="{FF2B5EF4-FFF2-40B4-BE49-F238E27FC236}">
                <a16:creationId xmlns:a16="http://schemas.microsoft.com/office/drawing/2014/main" id="{E8C7908C-0841-1E10-1418-6E20C37CBDD8}"/>
              </a:ext>
            </a:extLst>
          </p:cNvPr>
          <p:cNvSpPr txBox="1"/>
          <p:nvPr/>
        </p:nvSpPr>
        <p:spPr>
          <a:xfrm>
            <a:off x="3057682" y="4220899"/>
            <a:ext cx="19233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39">
            <a:extLst>
              <a:ext uri="{FF2B5EF4-FFF2-40B4-BE49-F238E27FC236}">
                <a16:creationId xmlns:a16="http://schemas.microsoft.com/office/drawing/2014/main" id="{880836FE-F2D0-C448-F6B4-F2D10E67C5F6}"/>
              </a:ext>
            </a:extLst>
          </p:cNvPr>
          <p:cNvSpPr txBox="1"/>
          <p:nvPr/>
        </p:nvSpPr>
        <p:spPr>
          <a:xfrm rot="5400000">
            <a:off x="7804291" y="5151312"/>
            <a:ext cx="7758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3" name="文字方塊 40">
                <a:extLst>
                  <a:ext uri="{FF2B5EF4-FFF2-40B4-BE49-F238E27FC236}">
                    <a16:creationId xmlns:a16="http://schemas.microsoft.com/office/drawing/2014/main" id="{F643A9AC-8D87-0E6F-22B5-D4AA9BA4642D}"/>
                  </a:ext>
                </a:extLst>
              </p:cNvPr>
              <p:cNvSpPr txBox="1"/>
              <p:nvPr/>
            </p:nvSpPr>
            <p:spPr>
              <a:xfrm>
                <a:off x="2585811" y="2902995"/>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3" name="文字方塊 40">
                <a:extLst>
                  <a:ext uri="{FF2B5EF4-FFF2-40B4-BE49-F238E27FC236}">
                    <a16:creationId xmlns:a16="http://schemas.microsoft.com/office/drawing/2014/main" id="{F643A9AC-8D87-0E6F-22B5-D4AA9BA4642D}"/>
                  </a:ext>
                </a:extLst>
              </p:cNvPr>
              <p:cNvSpPr txBox="1">
                <a:spLocks noRot="1" noChangeAspect="1" noMove="1" noResize="1" noEditPoints="1" noAdjustHandles="1" noChangeArrowheads="1" noChangeShapeType="1" noTextEdit="1"/>
              </p:cNvSpPr>
              <p:nvPr/>
            </p:nvSpPr>
            <p:spPr>
              <a:xfrm>
                <a:off x="2585811" y="2902995"/>
                <a:ext cx="689088" cy="470000"/>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字方塊 41">
                <a:extLst>
                  <a:ext uri="{FF2B5EF4-FFF2-40B4-BE49-F238E27FC236}">
                    <a16:creationId xmlns:a16="http://schemas.microsoft.com/office/drawing/2014/main" id="{A527B8B2-EC6B-BEC4-EAC0-BB222CD4DC57}"/>
                  </a:ext>
                </a:extLst>
              </p:cNvPr>
              <p:cNvSpPr txBox="1"/>
              <p:nvPr/>
            </p:nvSpPr>
            <p:spPr>
              <a:xfrm>
                <a:off x="4127121" y="3444838"/>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41">
                <a:extLst>
                  <a:ext uri="{FF2B5EF4-FFF2-40B4-BE49-F238E27FC236}">
                    <a16:creationId xmlns:a16="http://schemas.microsoft.com/office/drawing/2014/main" id="{A527B8B2-EC6B-BEC4-EAC0-BB222CD4DC57}"/>
                  </a:ext>
                </a:extLst>
              </p:cNvPr>
              <p:cNvSpPr txBox="1">
                <a:spLocks noRot="1" noChangeAspect="1" noMove="1" noResize="1" noEditPoints="1" noAdjustHandles="1" noChangeArrowheads="1" noChangeShapeType="1" noTextEdit="1"/>
              </p:cNvSpPr>
              <p:nvPr/>
            </p:nvSpPr>
            <p:spPr>
              <a:xfrm>
                <a:off x="4127121" y="3444838"/>
                <a:ext cx="689088" cy="470000"/>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字方塊 42">
                <a:extLst>
                  <a:ext uri="{FF2B5EF4-FFF2-40B4-BE49-F238E27FC236}">
                    <a16:creationId xmlns:a16="http://schemas.microsoft.com/office/drawing/2014/main" id="{E26DAA1D-E45D-2632-CF7B-39D56F402CB6}"/>
                  </a:ext>
                </a:extLst>
              </p:cNvPr>
              <p:cNvSpPr txBox="1"/>
              <p:nvPr/>
            </p:nvSpPr>
            <p:spPr>
              <a:xfrm>
                <a:off x="4900939" y="4072705"/>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42">
                <a:extLst>
                  <a:ext uri="{FF2B5EF4-FFF2-40B4-BE49-F238E27FC236}">
                    <a16:creationId xmlns:a16="http://schemas.microsoft.com/office/drawing/2014/main" id="{E26DAA1D-E45D-2632-CF7B-39D56F402CB6}"/>
                  </a:ext>
                </a:extLst>
              </p:cNvPr>
              <p:cNvSpPr txBox="1">
                <a:spLocks noRot="1" noChangeAspect="1" noMove="1" noResize="1" noEditPoints="1" noAdjustHandles="1" noChangeArrowheads="1" noChangeShapeType="1" noTextEdit="1"/>
              </p:cNvSpPr>
              <p:nvPr/>
            </p:nvSpPr>
            <p:spPr>
              <a:xfrm>
                <a:off x="4900939" y="4072705"/>
                <a:ext cx="689088" cy="47000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字方塊 43">
                <a:extLst>
                  <a:ext uri="{FF2B5EF4-FFF2-40B4-BE49-F238E27FC236}">
                    <a16:creationId xmlns:a16="http://schemas.microsoft.com/office/drawing/2014/main" id="{EA086EF1-8615-8638-3FB5-AAEBDE20C61B}"/>
                  </a:ext>
                </a:extLst>
              </p:cNvPr>
              <p:cNvSpPr txBox="1"/>
              <p:nvPr/>
            </p:nvSpPr>
            <p:spPr>
              <a:xfrm>
                <a:off x="4824978" y="4870991"/>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6" name="文字方塊 43">
                <a:extLst>
                  <a:ext uri="{FF2B5EF4-FFF2-40B4-BE49-F238E27FC236}">
                    <a16:creationId xmlns:a16="http://schemas.microsoft.com/office/drawing/2014/main" id="{EA086EF1-8615-8638-3FB5-AAEBDE20C61B}"/>
                  </a:ext>
                </a:extLst>
              </p:cNvPr>
              <p:cNvSpPr txBox="1">
                <a:spLocks noRot="1" noChangeAspect="1" noMove="1" noResize="1" noEditPoints="1" noAdjustHandles="1" noChangeArrowheads="1" noChangeShapeType="1" noTextEdit="1"/>
              </p:cNvSpPr>
              <p:nvPr/>
            </p:nvSpPr>
            <p:spPr>
              <a:xfrm>
                <a:off x="4824978" y="4870991"/>
                <a:ext cx="689088" cy="47000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字方塊 47">
                <a:extLst>
                  <a:ext uri="{FF2B5EF4-FFF2-40B4-BE49-F238E27FC236}">
                    <a16:creationId xmlns:a16="http://schemas.microsoft.com/office/drawing/2014/main" id="{3CE162A3-7352-0862-893A-5017C29C4697}"/>
                  </a:ext>
                </a:extLst>
              </p:cNvPr>
              <p:cNvSpPr txBox="1"/>
              <p:nvPr/>
            </p:nvSpPr>
            <p:spPr>
              <a:xfrm>
                <a:off x="2124942" y="2134833"/>
                <a:ext cx="1078707"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47">
                <a:extLst>
                  <a:ext uri="{FF2B5EF4-FFF2-40B4-BE49-F238E27FC236}">
                    <a16:creationId xmlns:a16="http://schemas.microsoft.com/office/drawing/2014/main" id="{3CE162A3-7352-0862-893A-5017C29C4697}"/>
                  </a:ext>
                </a:extLst>
              </p:cNvPr>
              <p:cNvSpPr txBox="1">
                <a:spLocks noRot="1" noChangeAspect="1" noMove="1" noResize="1" noEditPoints="1" noAdjustHandles="1" noChangeArrowheads="1" noChangeShapeType="1" noTextEdit="1"/>
              </p:cNvSpPr>
              <p:nvPr/>
            </p:nvSpPr>
            <p:spPr>
              <a:xfrm>
                <a:off x="2124942" y="2134833"/>
                <a:ext cx="1078707" cy="470000"/>
              </a:xfrm>
              <a:prstGeom prst="rect">
                <a:avLst/>
              </a:prstGeom>
              <a:blipFill>
                <a:blip r:embed="rId10"/>
                <a:stretch>
                  <a:fillRect b="-135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字方塊 48">
                <a:extLst>
                  <a:ext uri="{FF2B5EF4-FFF2-40B4-BE49-F238E27FC236}">
                    <a16:creationId xmlns:a16="http://schemas.microsoft.com/office/drawing/2014/main" id="{3B8939C0-E936-D135-2E3D-3AC9058AC50A}"/>
                  </a:ext>
                </a:extLst>
              </p:cNvPr>
              <p:cNvSpPr txBox="1"/>
              <p:nvPr/>
            </p:nvSpPr>
            <p:spPr>
              <a:xfrm>
                <a:off x="4245229" y="2696427"/>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48">
                <a:extLst>
                  <a:ext uri="{FF2B5EF4-FFF2-40B4-BE49-F238E27FC236}">
                    <a16:creationId xmlns:a16="http://schemas.microsoft.com/office/drawing/2014/main" id="{3B8939C0-E936-D135-2E3D-3AC9058AC50A}"/>
                  </a:ext>
                </a:extLst>
              </p:cNvPr>
              <p:cNvSpPr txBox="1">
                <a:spLocks noRot="1" noChangeAspect="1" noMove="1" noResize="1" noEditPoints="1" noAdjustHandles="1" noChangeArrowheads="1" noChangeShapeType="1" noTextEdit="1"/>
              </p:cNvSpPr>
              <p:nvPr/>
            </p:nvSpPr>
            <p:spPr>
              <a:xfrm>
                <a:off x="4245229" y="2696427"/>
                <a:ext cx="689088" cy="470000"/>
              </a:xfrm>
              <a:prstGeom prst="rect">
                <a:avLst/>
              </a:prstGeom>
              <a:blipFill>
                <a:blip r:embed="rId11"/>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字方塊 49">
                <a:extLst>
                  <a:ext uri="{FF2B5EF4-FFF2-40B4-BE49-F238E27FC236}">
                    <a16:creationId xmlns:a16="http://schemas.microsoft.com/office/drawing/2014/main" id="{DE598436-E08F-673E-6BBB-E13DBF522251}"/>
                  </a:ext>
                </a:extLst>
              </p:cNvPr>
              <p:cNvSpPr txBox="1"/>
              <p:nvPr/>
            </p:nvSpPr>
            <p:spPr>
              <a:xfrm>
                <a:off x="5494764" y="3479702"/>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49">
                <a:extLst>
                  <a:ext uri="{FF2B5EF4-FFF2-40B4-BE49-F238E27FC236}">
                    <a16:creationId xmlns:a16="http://schemas.microsoft.com/office/drawing/2014/main" id="{DE598436-E08F-673E-6BBB-E13DBF522251}"/>
                  </a:ext>
                </a:extLst>
              </p:cNvPr>
              <p:cNvSpPr txBox="1">
                <a:spLocks noRot="1" noChangeAspect="1" noMove="1" noResize="1" noEditPoints="1" noAdjustHandles="1" noChangeArrowheads="1" noChangeShapeType="1" noTextEdit="1"/>
              </p:cNvSpPr>
              <p:nvPr/>
            </p:nvSpPr>
            <p:spPr>
              <a:xfrm>
                <a:off x="5494764" y="3479702"/>
                <a:ext cx="689088" cy="470000"/>
              </a:xfrm>
              <a:prstGeom prst="rect">
                <a:avLst/>
              </a:prstGeom>
              <a:blipFill>
                <a:blip r:embed="rId12"/>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字方塊 50">
                <a:extLst>
                  <a:ext uri="{FF2B5EF4-FFF2-40B4-BE49-F238E27FC236}">
                    <a16:creationId xmlns:a16="http://schemas.microsoft.com/office/drawing/2014/main" id="{9CCEAC1D-D6C2-F406-F40C-4E2F18FC0532}"/>
                  </a:ext>
                </a:extLst>
              </p:cNvPr>
              <p:cNvSpPr txBox="1"/>
              <p:nvPr/>
            </p:nvSpPr>
            <p:spPr>
              <a:xfrm>
                <a:off x="5662386" y="4629419"/>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0" name="文字方塊 50">
                <a:extLst>
                  <a:ext uri="{FF2B5EF4-FFF2-40B4-BE49-F238E27FC236}">
                    <a16:creationId xmlns:a16="http://schemas.microsoft.com/office/drawing/2014/main" id="{9CCEAC1D-D6C2-F406-F40C-4E2F18FC0532}"/>
                  </a:ext>
                </a:extLst>
              </p:cNvPr>
              <p:cNvSpPr txBox="1">
                <a:spLocks noRot="1" noChangeAspect="1" noMove="1" noResize="1" noEditPoints="1" noAdjustHandles="1" noChangeArrowheads="1" noChangeShapeType="1" noTextEdit="1"/>
              </p:cNvSpPr>
              <p:nvPr/>
            </p:nvSpPr>
            <p:spPr>
              <a:xfrm>
                <a:off x="5662386" y="4629419"/>
                <a:ext cx="689088" cy="470000"/>
              </a:xfrm>
              <a:prstGeom prst="rect">
                <a:avLst/>
              </a:prstGeom>
              <a:blipFill>
                <a:blip r:embed="rId13"/>
                <a:stretch>
                  <a:fillRect b="-13158"/>
                </a:stretch>
              </a:blipFill>
            </p:spPr>
            <p:txBody>
              <a:bodyPr/>
              <a:lstStyle/>
              <a:p>
                <a:r>
                  <a:rPr lang="en-CN">
                    <a:noFill/>
                  </a:rPr>
                  <a:t> </a:t>
                </a:r>
              </a:p>
            </p:txBody>
          </p:sp>
        </mc:Fallback>
      </mc:AlternateContent>
      <p:sp>
        <p:nvSpPr>
          <p:cNvPr id="31" name="橢圓 51">
            <a:extLst>
              <a:ext uri="{FF2B5EF4-FFF2-40B4-BE49-F238E27FC236}">
                <a16:creationId xmlns:a16="http://schemas.microsoft.com/office/drawing/2014/main" id="{A4410122-FDE8-215B-F7EA-47D756AAAD9D}"/>
              </a:ext>
            </a:extLst>
          </p:cNvPr>
          <p:cNvSpPr/>
          <p:nvPr/>
        </p:nvSpPr>
        <p:spPr>
          <a:xfrm>
            <a:off x="2809681" y="27345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灯片编号占位符 31"/>
          <p:cNvSpPr>
            <a:spLocks noGrp="1"/>
          </p:cNvSpPr>
          <p:nvPr>
            <p:ph type="sldNum" sz="quarter" idx="14"/>
          </p:nvPr>
        </p:nvSpPr>
        <p:spPr/>
        <p:txBody>
          <a:bodyPr/>
          <a:lstStyle/>
          <a:p>
            <a:fld id="{AF69888C-E133-43D9-A638-B5C95925B91C}" type="slidenum">
              <a:rPr lang="zh-CN" altLang="en-US" smtClean="0"/>
              <a:t>36</a:t>
            </a:fld>
            <a:endParaRPr lang="zh-CN" altLang="en-US" dirty="0"/>
          </a:p>
        </p:txBody>
      </p:sp>
    </p:spTree>
    <p:extLst>
      <p:ext uri="{BB962C8B-B14F-4D97-AF65-F5344CB8AC3E}">
        <p14:creationId xmlns:p14="http://schemas.microsoft.com/office/powerpoint/2010/main" val="60239323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P spid="20" grpId="0"/>
      <p:bldP spid="21" grpId="0"/>
      <p:bldP spid="22" grpId="0"/>
      <p:bldP spid="23" grpId="0"/>
      <p:bldP spid="24" grpId="0"/>
      <p:bldP spid="25" grpId="0"/>
      <p:bldP spid="26" grpId="0"/>
      <p:bldP spid="27" grpId="0"/>
      <p:bldP spid="28" grpId="0"/>
      <p:bldP spid="29" grpId="0"/>
      <p:bldP spid="30" grpId="0"/>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32">
            <a:extLst>
              <a:ext uri="{FF2B5EF4-FFF2-40B4-BE49-F238E27FC236}">
                <a16:creationId xmlns:a16="http://schemas.microsoft.com/office/drawing/2014/main" id="{0A431337-FAC4-B3FB-7D59-59BADA645284}"/>
              </a:ext>
            </a:extLst>
          </p:cNvPr>
          <p:cNvSpPr txBox="1"/>
          <p:nvPr/>
        </p:nvSpPr>
        <p:spPr>
          <a:xfrm>
            <a:off x="470053" y="715102"/>
            <a:ext cx="5625947"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zh-CN" altLang="en-US" sz="2400" b="0" dirty="0">
                <a:solidFill>
                  <a:schemeClr val="tx1"/>
                </a:solidFill>
              </a:rPr>
              <a:t>梯度下降</a:t>
            </a:r>
            <a:r>
              <a:rPr lang="en-US" altLang="zh-CN" sz="2400" b="0" dirty="0">
                <a:solidFill>
                  <a:schemeClr val="tx1"/>
                </a:solidFill>
              </a:rPr>
              <a:t>+Momentum</a:t>
            </a:r>
            <a:r>
              <a:rPr lang="zh-CN" altLang="en-US" sz="2400" b="0" dirty="0">
                <a:solidFill>
                  <a:schemeClr val="tx1"/>
                </a:solidFill>
              </a:rPr>
              <a:t> （动量）</a:t>
            </a:r>
            <a:endParaRPr lang="en-US" altLang="zh-CN" sz="2400" b="0" dirty="0">
              <a:solidFill>
                <a:schemeClr val="tx1"/>
              </a:solidFill>
            </a:endParaRPr>
          </a:p>
        </p:txBody>
      </p:sp>
      <p:sp>
        <p:nvSpPr>
          <p:cNvPr id="4" name="內容版面配置區 2">
            <a:extLst>
              <a:ext uri="{FF2B5EF4-FFF2-40B4-BE49-F238E27FC236}">
                <a16:creationId xmlns:a16="http://schemas.microsoft.com/office/drawing/2014/main" id="{B5345141-2900-C621-AFAD-907638DB2CCB}"/>
              </a:ext>
            </a:extLst>
          </p:cNvPr>
          <p:cNvSpPr txBox="1">
            <a:spLocks/>
          </p:cNvSpPr>
          <p:nvPr/>
        </p:nvSpPr>
        <p:spPr>
          <a:xfrm>
            <a:off x="838200" y="924283"/>
            <a:ext cx="10515600" cy="501209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mc:AlternateContent xmlns:mc="http://schemas.openxmlformats.org/markup-compatibility/2006" xmlns:a14="http://schemas.microsoft.com/office/drawing/2010/main">
        <mc:Choice Requires="a14">
          <p:sp>
            <p:nvSpPr>
              <p:cNvPr id="14" name="文字方塊 18">
                <a:extLst>
                  <a:ext uri="{FF2B5EF4-FFF2-40B4-BE49-F238E27FC236}">
                    <a16:creationId xmlns:a16="http://schemas.microsoft.com/office/drawing/2014/main" id="{B756C5E9-4376-9402-2EF5-041F7A70B025}"/>
                  </a:ext>
                </a:extLst>
              </p:cNvPr>
              <p:cNvSpPr txBox="1"/>
              <p:nvPr/>
            </p:nvSpPr>
            <p:spPr>
              <a:xfrm>
                <a:off x="6587983" y="1288803"/>
                <a:ext cx="258054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Starting at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8">
                <a:extLst>
                  <a:ext uri="{FF2B5EF4-FFF2-40B4-BE49-F238E27FC236}">
                    <a16:creationId xmlns:a16="http://schemas.microsoft.com/office/drawing/2014/main" id="{B756C5E9-4376-9402-2EF5-041F7A70B025}"/>
                  </a:ext>
                </a:extLst>
              </p:cNvPr>
              <p:cNvSpPr txBox="1">
                <a:spLocks noRot="1" noChangeAspect="1" noMove="1" noResize="1" noEditPoints="1" noAdjustHandles="1" noChangeArrowheads="1" noChangeShapeType="1" noTextEdit="1"/>
              </p:cNvSpPr>
              <p:nvPr/>
            </p:nvSpPr>
            <p:spPr>
              <a:xfrm>
                <a:off x="6587983" y="1288803"/>
                <a:ext cx="2580542" cy="470000"/>
              </a:xfrm>
              <a:prstGeom prst="rect">
                <a:avLst/>
              </a:prstGeom>
              <a:blipFill>
                <a:blip r:embed="rId2"/>
                <a:stretch>
                  <a:fillRect l="-3431"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字方塊 25">
                <a:extLst>
                  <a:ext uri="{FF2B5EF4-FFF2-40B4-BE49-F238E27FC236}">
                    <a16:creationId xmlns:a16="http://schemas.microsoft.com/office/drawing/2014/main" id="{E8F2754A-AF92-7272-89CB-B88CD6538F3F}"/>
                  </a:ext>
                </a:extLst>
              </p:cNvPr>
              <p:cNvSpPr txBox="1"/>
              <p:nvPr/>
            </p:nvSpPr>
            <p:spPr>
              <a:xfrm>
                <a:off x="6598238" y="2222173"/>
                <a:ext cx="399317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25">
                <a:extLst>
                  <a:ext uri="{FF2B5EF4-FFF2-40B4-BE49-F238E27FC236}">
                    <a16:creationId xmlns:a16="http://schemas.microsoft.com/office/drawing/2014/main" id="{E8F2754A-AF92-7272-89CB-B88CD6538F3F}"/>
                  </a:ext>
                </a:extLst>
              </p:cNvPr>
              <p:cNvSpPr txBox="1">
                <a:spLocks noRot="1" noChangeAspect="1" noMove="1" noResize="1" noEditPoints="1" noAdjustHandles="1" noChangeArrowheads="1" noChangeShapeType="1" noTextEdit="1"/>
              </p:cNvSpPr>
              <p:nvPr/>
            </p:nvSpPr>
            <p:spPr>
              <a:xfrm>
                <a:off x="6598238" y="2222173"/>
                <a:ext cx="3993172" cy="470000"/>
              </a:xfrm>
              <a:prstGeom prst="rect">
                <a:avLst/>
              </a:prstGeom>
              <a:blipFill>
                <a:blip r:embed="rId3"/>
                <a:stretch>
                  <a:fillRect l="-2222"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字方塊 27">
                <a:extLst>
                  <a:ext uri="{FF2B5EF4-FFF2-40B4-BE49-F238E27FC236}">
                    <a16:creationId xmlns:a16="http://schemas.microsoft.com/office/drawing/2014/main" id="{5B0A500C-5B66-1FF5-820F-ADF8819A0DC8}"/>
                  </a:ext>
                </a:extLst>
              </p:cNvPr>
              <p:cNvSpPr txBox="1"/>
              <p:nvPr/>
            </p:nvSpPr>
            <p:spPr>
              <a:xfrm>
                <a:off x="6583865" y="3262806"/>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27">
                <a:extLst>
                  <a:ext uri="{FF2B5EF4-FFF2-40B4-BE49-F238E27FC236}">
                    <a16:creationId xmlns:a16="http://schemas.microsoft.com/office/drawing/2014/main" id="{5B0A500C-5B66-1FF5-820F-ADF8819A0DC8}"/>
                  </a:ext>
                </a:extLst>
              </p:cNvPr>
              <p:cNvSpPr txBox="1">
                <a:spLocks noRot="1" noChangeAspect="1" noMove="1" noResize="1" noEditPoints="1" noAdjustHandles="1" noChangeArrowheads="1" noChangeShapeType="1" noTextEdit="1"/>
              </p:cNvSpPr>
              <p:nvPr/>
            </p:nvSpPr>
            <p:spPr>
              <a:xfrm>
                <a:off x="6583865" y="3262806"/>
                <a:ext cx="3360126" cy="470000"/>
              </a:xfrm>
              <a:prstGeom prst="rect">
                <a:avLst/>
              </a:prstGeom>
              <a:blipFill>
                <a:blip r:embed="rId4"/>
                <a:stretch>
                  <a:fillRect l="-3019"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字方塊 28">
                <a:extLst>
                  <a:ext uri="{FF2B5EF4-FFF2-40B4-BE49-F238E27FC236}">
                    <a16:creationId xmlns:a16="http://schemas.microsoft.com/office/drawing/2014/main" id="{D687D0D3-15B7-407D-B5EA-F2E984C19C16}"/>
                  </a:ext>
                </a:extLst>
              </p:cNvPr>
              <p:cNvSpPr txBox="1"/>
              <p:nvPr/>
            </p:nvSpPr>
            <p:spPr>
              <a:xfrm>
                <a:off x="6616913" y="3780444"/>
                <a:ext cx="399317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7" name="文字方塊 28">
                <a:extLst>
                  <a:ext uri="{FF2B5EF4-FFF2-40B4-BE49-F238E27FC236}">
                    <a16:creationId xmlns:a16="http://schemas.microsoft.com/office/drawing/2014/main" id="{D687D0D3-15B7-407D-B5EA-F2E984C19C16}"/>
                  </a:ext>
                </a:extLst>
              </p:cNvPr>
              <p:cNvSpPr txBox="1">
                <a:spLocks noRot="1" noChangeAspect="1" noMove="1" noResize="1" noEditPoints="1" noAdjustHandles="1" noChangeArrowheads="1" noChangeShapeType="1" noTextEdit="1"/>
              </p:cNvSpPr>
              <p:nvPr/>
            </p:nvSpPr>
            <p:spPr>
              <a:xfrm>
                <a:off x="6616913" y="3780444"/>
                <a:ext cx="3993172" cy="470000"/>
              </a:xfrm>
              <a:prstGeom prst="rect">
                <a:avLst/>
              </a:prstGeom>
              <a:blipFill>
                <a:blip r:embed="rId5"/>
                <a:stretch>
                  <a:fillRect l="-2215"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字方塊 29">
                <a:extLst>
                  <a:ext uri="{FF2B5EF4-FFF2-40B4-BE49-F238E27FC236}">
                    <a16:creationId xmlns:a16="http://schemas.microsoft.com/office/drawing/2014/main" id="{9ABBD297-782E-0E47-5BF8-1E423C127E5D}"/>
                  </a:ext>
                </a:extLst>
              </p:cNvPr>
              <p:cNvSpPr txBox="1"/>
              <p:nvPr/>
            </p:nvSpPr>
            <p:spPr>
              <a:xfrm>
                <a:off x="6598238" y="1750468"/>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oMath>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8" name="文字方塊 29">
                <a:extLst>
                  <a:ext uri="{FF2B5EF4-FFF2-40B4-BE49-F238E27FC236}">
                    <a16:creationId xmlns:a16="http://schemas.microsoft.com/office/drawing/2014/main" id="{9ABBD297-782E-0E47-5BF8-1E423C127E5D}"/>
                  </a:ext>
                </a:extLst>
              </p:cNvPr>
              <p:cNvSpPr txBox="1">
                <a:spLocks noRot="1" noChangeAspect="1" noMove="1" noResize="1" noEditPoints="1" noAdjustHandles="1" noChangeArrowheads="1" noChangeShapeType="1" noTextEdit="1"/>
              </p:cNvSpPr>
              <p:nvPr/>
            </p:nvSpPr>
            <p:spPr>
              <a:xfrm>
                <a:off x="6598238" y="1750468"/>
                <a:ext cx="3360126" cy="470000"/>
              </a:xfrm>
              <a:prstGeom prst="rect">
                <a:avLst/>
              </a:prstGeom>
              <a:blipFill>
                <a:blip r:embed="rId6"/>
                <a:stretch>
                  <a:fillRect l="-2632"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字方塊 30">
                <a:extLst>
                  <a:ext uri="{FF2B5EF4-FFF2-40B4-BE49-F238E27FC236}">
                    <a16:creationId xmlns:a16="http://schemas.microsoft.com/office/drawing/2014/main" id="{57DAF531-8E19-26C9-234C-2D1A1FF47105}"/>
                  </a:ext>
                </a:extLst>
              </p:cNvPr>
              <p:cNvSpPr txBox="1"/>
              <p:nvPr/>
            </p:nvSpPr>
            <p:spPr>
              <a:xfrm>
                <a:off x="6583864" y="2745532"/>
                <a:ext cx="4059271"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sty m:val="p"/>
                      </m:rPr>
                      <a:rPr kumimoji="0" lang="el-GR"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λ</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30">
                <a:extLst>
                  <a:ext uri="{FF2B5EF4-FFF2-40B4-BE49-F238E27FC236}">
                    <a16:creationId xmlns:a16="http://schemas.microsoft.com/office/drawing/2014/main" id="{57DAF531-8E19-26C9-234C-2D1A1FF47105}"/>
                  </a:ext>
                </a:extLst>
              </p:cNvPr>
              <p:cNvSpPr txBox="1">
                <a:spLocks noRot="1" noChangeAspect="1" noMove="1" noResize="1" noEditPoints="1" noAdjustHandles="1" noChangeArrowheads="1" noChangeShapeType="1" noTextEdit="1"/>
              </p:cNvSpPr>
              <p:nvPr/>
            </p:nvSpPr>
            <p:spPr>
              <a:xfrm>
                <a:off x="6583864" y="2745532"/>
                <a:ext cx="4059271" cy="470000"/>
              </a:xfrm>
              <a:prstGeom prst="rect">
                <a:avLst/>
              </a:prstGeom>
              <a:blipFill>
                <a:blip r:embed="rId7"/>
                <a:stretch>
                  <a:fillRect l="-2492" t="-8108"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A0EFF6F5-66D9-28F7-BFEF-52DB153B5A79}"/>
                  </a:ext>
                </a:extLst>
              </p:cNvPr>
              <p:cNvSpPr txBox="1"/>
              <p:nvPr/>
            </p:nvSpPr>
            <p:spPr>
              <a:xfrm>
                <a:off x="6591468" y="4312287"/>
                <a:ext cx="404406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sty m:val="p"/>
                      </m:rPr>
                      <a:rPr kumimoji="0" lang="el-GR"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λ</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31">
                <a:extLst>
                  <a:ext uri="{FF2B5EF4-FFF2-40B4-BE49-F238E27FC236}">
                    <a16:creationId xmlns:a16="http://schemas.microsoft.com/office/drawing/2014/main" id="{A0EFF6F5-66D9-28F7-BFEF-52DB153B5A79}"/>
                  </a:ext>
                </a:extLst>
              </p:cNvPr>
              <p:cNvSpPr txBox="1">
                <a:spLocks noRot="1" noChangeAspect="1" noMove="1" noResize="1" noEditPoints="1" noAdjustHandles="1" noChangeArrowheads="1" noChangeShapeType="1" noTextEdit="1"/>
              </p:cNvSpPr>
              <p:nvPr/>
            </p:nvSpPr>
            <p:spPr>
              <a:xfrm>
                <a:off x="6591468" y="4312287"/>
                <a:ext cx="4044062" cy="470000"/>
              </a:xfrm>
              <a:prstGeom prst="rect">
                <a:avLst/>
              </a:prstGeom>
              <a:blipFill>
                <a:blip r:embed="rId8"/>
                <a:stretch>
                  <a:fillRect l="-2188"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字方塊 32">
                <a:extLst>
                  <a:ext uri="{FF2B5EF4-FFF2-40B4-BE49-F238E27FC236}">
                    <a16:creationId xmlns:a16="http://schemas.microsoft.com/office/drawing/2014/main" id="{EE1CF353-3BC3-B18C-4E5B-911280055276}"/>
                  </a:ext>
                </a:extLst>
              </p:cNvPr>
              <p:cNvSpPr txBox="1"/>
              <p:nvPr/>
            </p:nvSpPr>
            <p:spPr>
              <a:xfrm>
                <a:off x="6598238" y="4774881"/>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a14:m>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1" name="文字方塊 32">
                <a:extLst>
                  <a:ext uri="{FF2B5EF4-FFF2-40B4-BE49-F238E27FC236}">
                    <a16:creationId xmlns:a16="http://schemas.microsoft.com/office/drawing/2014/main" id="{EE1CF353-3BC3-B18C-4E5B-911280055276}"/>
                  </a:ext>
                </a:extLst>
              </p:cNvPr>
              <p:cNvSpPr txBox="1">
                <a:spLocks noRot="1" noChangeAspect="1" noMove="1" noResize="1" noEditPoints="1" noAdjustHandles="1" noChangeArrowheads="1" noChangeShapeType="1" noTextEdit="1"/>
              </p:cNvSpPr>
              <p:nvPr/>
            </p:nvSpPr>
            <p:spPr>
              <a:xfrm>
                <a:off x="6598238" y="4774881"/>
                <a:ext cx="3360126" cy="470000"/>
              </a:xfrm>
              <a:prstGeom prst="rect">
                <a:avLst/>
              </a:prstGeom>
              <a:blipFill>
                <a:blip r:embed="rId9"/>
                <a:stretch>
                  <a:fillRect l="-2632" t="-7895" b="-28947"/>
                </a:stretch>
              </a:blipFill>
            </p:spPr>
            <p:txBody>
              <a:bodyPr/>
              <a:lstStyle/>
              <a:p>
                <a:r>
                  <a:rPr lang="en-CN">
                    <a:noFill/>
                  </a:rPr>
                  <a:t> </a:t>
                </a:r>
              </a:p>
            </p:txBody>
          </p:sp>
        </mc:Fallback>
      </mc:AlternateContent>
      <p:cxnSp>
        <p:nvCxnSpPr>
          <p:cNvPr id="22" name="直線單箭頭接點 33">
            <a:extLst>
              <a:ext uri="{FF2B5EF4-FFF2-40B4-BE49-F238E27FC236}">
                <a16:creationId xmlns:a16="http://schemas.microsoft.com/office/drawing/2014/main" id="{939F8F11-B976-6ADB-7AC9-19A915F0E8E8}"/>
              </a:ext>
            </a:extLst>
          </p:cNvPr>
          <p:cNvCxnSpPr/>
          <p:nvPr/>
        </p:nvCxnSpPr>
        <p:spPr>
          <a:xfrm>
            <a:off x="2978381" y="2864276"/>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4">
            <a:extLst>
              <a:ext uri="{FF2B5EF4-FFF2-40B4-BE49-F238E27FC236}">
                <a16:creationId xmlns:a16="http://schemas.microsoft.com/office/drawing/2014/main" id="{60C5267D-E006-8DB4-CB07-41FEDAC82A1E}"/>
              </a:ext>
            </a:extLst>
          </p:cNvPr>
          <p:cNvCxnSpPr/>
          <p:nvPr/>
        </p:nvCxnSpPr>
        <p:spPr>
          <a:xfrm>
            <a:off x="4252730" y="3332454"/>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5">
            <a:extLst>
              <a:ext uri="{FF2B5EF4-FFF2-40B4-BE49-F238E27FC236}">
                <a16:creationId xmlns:a16="http://schemas.microsoft.com/office/drawing/2014/main" id="{F373730D-B3D9-DAEA-2A6D-5FA302E2D9E6}"/>
              </a:ext>
            </a:extLst>
          </p:cNvPr>
          <p:cNvCxnSpPr/>
          <p:nvPr/>
        </p:nvCxnSpPr>
        <p:spPr>
          <a:xfrm>
            <a:off x="5129713" y="4280581"/>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6">
            <a:extLst>
              <a:ext uri="{FF2B5EF4-FFF2-40B4-BE49-F238E27FC236}">
                <a16:creationId xmlns:a16="http://schemas.microsoft.com/office/drawing/2014/main" id="{9E893EC9-5172-BDA1-8AED-08B8EB895C8A}"/>
              </a:ext>
            </a:extLst>
          </p:cNvPr>
          <p:cNvCxnSpPr/>
          <p:nvPr/>
        </p:nvCxnSpPr>
        <p:spPr>
          <a:xfrm flipH="1">
            <a:off x="4724639" y="5526795"/>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7">
            <a:extLst>
              <a:ext uri="{FF2B5EF4-FFF2-40B4-BE49-F238E27FC236}">
                <a16:creationId xmlns:a16="http://schemas.microsoft.com/office/drawing/2014/main" id="{0FE27637-B092-116E-BBBF-590BFD0DDB92}"/>
              </a:ext>
            </a:extLst>
          </p:cNvPr>
          <p:cNvCxnSpPr/>
          <p:nvPr/>
        </p:nvCxnSpPr>
        <p:spPr>
          <a:xfrm>
            <a:off x="1948762" y="509769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38">
            <a:extLst>
              <a:ext uri="{FF2B5EF4-FFF2-40B4-BE49-F238E27FC236}">
                <a16:creationId xmlns:a16="http://schemas.microsoft.com/office/drawing/2014/main" id="{25EDF8E3-B4DA-CC57-64FF-EAAF42D81FDB}"/>
              </a:ext>
            </a:extLst>
          </p:cNvPr>
          <p:cNvCxnSpPr/>
          <p:nvPr/>
        </p:nvCxnSpPr>
        <p:spPr>
          <a:xfrm>
            <a:off x="1948762" y="4566652"/>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39">
            <a:extLst>
              <a:ext uri="{FF2B5EF4-FFF2-40B4-BE49-F238E27FC236}">
                <a16:creationId xmlns:a16="http://schemas.microsoft.com/office/drawing/2014/main" id="{31F1FB8C-8DA3-E50A-29CA-2BE8801C745C}"/>
              </a:ext>
            </a:extLst>
          </p:cNvPr>
          <p:cNvCxnSpPr/>
          <p:nvPr/>
        </p:nvCxnSpPr>
        <p:spPr>
          <a:xfrm flipH="1" flipV="1">
            <a:off x="1939910" y="2427120"/>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0">
            <a:extLst>
              <a:ext uri="{FF2B5EF4-FFF2-40B4-BE49-F238E27FC236}">
                <a16:creationId xmlns:a16="http://schemas.microsoft.com/office/drawing/2014/main" id="{C791C1D7-245C-9B14-7B17-C07BBB01AB7C}"/>
              </a:ext>
            </a:extLst>
          </p:cNvPr>
          <p:cNvCxnSpPr/>
          <p:nvPr/>
        </p:nvCxnSpPr>
        <p:spPr>
          <a:xfrm flipH="1" flipV="1">
            <a:off x="4201207" y="2857922"/>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1">
            <a:extLst>
              <a:ext uri="{FF2B5EF4-FFF2-40B4-BE49-F238E27FC236}">
                <a16:creationId xmlns:a16="http://schemas.microsoft.com/office/drawing/2014/main" id="{270B77BE-865F-EFD7-C534-C693C8795B7A}"/>
              </a:ext>
            </a:extLst>
          </p:cNvPr>
          <p:cNvCxnSpPr/>
          <p:nvPr/>
        </p:nvCxnSpPr>
        <p:spPr>
          <a:xfrm flipV="1">
            <a:off x="5129713" y="3879305"/>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2">
            <a:extLst>
              <a:ext uri="{FF2B5EF4-FFF2-40B4-BE49-F238E27FC236}">
                <a16:creationId xmlns:a16="http://schemas.microsoft.com/office/drawing/2014/main" id="{FF952A6E-9C4B-D5A7-5E0F-9527ACF0FA31}"/>
              </a:ext>
            </a:extLst>
          </p:cNvPr>
          <p:cNvCxnSpPr/>
          <p:nvPr/>
        </p:nvCxnSpPr>
        <p:spPr>
          <a:xfrm>
            <a:off x="5199561" y="5461427"/>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43">
            <a:extLst>
              <a:ext uri="{FF2B5EF4-FFF2-40B4-BE49-F238E27FC236}">
                <a16:creationId xmlns:a16="http://schemas.microsoft.com/office/drawing/2014/main" id="{3C7BAA20-78BF-6397-C08E-2BD6C618F59E}"/>
              </a:ext>
            </a:extLst>
          </p:cNvPr>
          <p:cNvSpPr txBox="1"/>
          <p:nvPr/>
        </p:nvSpPr>
        <p:spPr>
          <a:xfrm>
            <a:off x="2638958" y="4856198"/>
            <a:ext cx="19233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44">
            <a:extLst>
              <a:ext uri="{FF2B5EF4-FFF2-40B4-BE49-F238E27FC236}">
                <a16:creationId xmlns:a16="http://schemas.microsoft.com/office/drawing/2014/main" id="{9E77E708-EE48-0239-F0A1-B37E6A7360DB}"/>
              </a:ext>
            </a:extLst>
          </p:cNvPr>
          <p:cNvSpPr txBox="1"/>
          <p:nvPr/>
        </p:nvSpPr>
        <p:spPr>
          <a:xfrm>
            <a:off x="2638958" y="4356907"/>
            <a:ext cx="19233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4" name="文字方塊 45">
                <a:extLst>
                  <a:ext uri="{FF2B5EF4-FFF2-40B4-BE49-F238E27FC236}">
                    <a16:creationId xmlns:a16="http://schemas.microsoft.com/office/drawing/2014/main" id="{ECBC78B2-5212-3D34-D1EA-2FF711F4A272}"/>
                  </a:ext>
                </a:extLst>
              </p:cNvPr>
              <p:cNvSpPr txBox="1"/>
              <p:nvPr/>
            </p:nvSpPr>
            <p:spPr>
              <a:xfrm>
                <a:off x="2524687" y="2865542"/>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4" name="文字方塊 45">
                <a:extLst>
                  <a:ext uri="{FF2B5EF4-FFF2-40B4-BE49-F238E27FC236}">
                    <a16:creationId xmlns:a16="http://schemas.microsoft.com/office/drawing/2014/main" id="{ECBC78B2-5212-3D34-D1EA-2FF711F4A272}"/>
                  </a:ext>
                </a:extLst>
              </p:cNvPr>
              <p:cNvSpPr txBox="1">
                <a:spLocks noRot="1" noChangeAspect="1" noMove="1" noResize="1" noEditPoints="1" noAdjustHandles="1" noChangeArrowheads="1" noChangeShapeType="1" noTextEdit="1"/>
              </p:cNvSpPr>
              <p:nvPr/>
            </p:nvSpPr>
            <p:spPr>
              <a:xfrm>
                <a:off x="2524687" y="2865542"/>
                <a:ext cx="689088" cy="470000"/>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字方塊 46">
                <a:extLst>
                  <a:ext uri="{FF2B5EF4-FFF2-40B4-BE49-F238E27FC236}">
                    <a16:creationId xmlns:a16="http://schemas.microsoft.com/office/drawing/2014/main" id="{170D3479-2591-76F2-3612-433A869E9D6B}"/>
                  </a:ext>
                </a:extLst>
              </p:cNvPr>
              <p:cNvSpPr txBox="1"/>
              <p:nvPr/>
            </p:nvSpPr>
            <p:spPr>
              <a:xfrm>
                <a:off x="3640315" y="3356751"/>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文字方塊 46">
                <a:extLst>
                  <a:ext uri="{FF2B5EF4-FFF2-40B4-BE49-F238E27FC236}">
                    <a16:creationId xmlns:a16="http://schemas.microsoft.com/office/drawing/2014/main" id="{170D3479-2591-76F2-3612-433A869E9D6B}"/>
                  </a:ext>
                </a:extLst>
              </p:cNvPr>
              <p:cNvSpPr txBox="1">
                <a:spLocks noRot="1" noChangeAspect="1" noMove="1" noResize="1" noEditPoints="1" noAdjustHandles="1" noChangeArrowheads="1" noChangeShapeType="1" noTextEdit="1"/>
              </p:cNvSpPr>
              <p:nvPr/>
            </p:nvSpPr>
            <p:spPr>
              <a:xfrm>
                <a:off x="3640315" y="3356751"/>
                <a:ext cx="689088" cy="470000"/>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字方塊 47">
                <a:extLst>
                  <a:ext uri="{FF2B5EF4-FFF2-40B4-BE49-F238E27FC236}">
                    <a16:creationId xmlns:a16="http://schemas.microsoft.com/office/drawing/2014/main" id="{593DC888-FC0A-683A-5968-9E16184E89A3}"/>
                  </a:ext>
                </a:extLst>
              </p:cNvPr>
              <p:cNvSpPr txBox="1"/>
              <p:nvPr/>
            </p:nvSpPr>
            <p:spPr>
              <a:xfrm>
                <a:off x="4403534" y="4011822"/>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6" name="文字方塊 47">
                <a:extLst>
                  <a:ext uri="{FF2B5EF4-FFF2-40B4-BE49-F238E27FC236}">
                    <a16:creationId xmlns:a16="http://schemas.microsoft.com/office/drawing/2014/main" id="{593DC888-FC0A-683A-5968-9E16184E89A3}"/>
                  </a:ext>
                </a:extLst>
              </p:cNvPr>
              <p:cNvSpPr txBox="1">
                <a:spLocks noRot="1" noChangeAspect="1" noMove="1" noResize="1" noEditPoints="1" noAdjustHandles="1" noChangeArrowheads="1" noChangeShapeType="1" noTextEdit="1"/>
              </p:cNvSpPr>
              <p:nvPr/>
            </p:nvSpPr>
            <p:spPr>
              <a:xfrm>
                <a:off x="4403534" y="4011822"/>
                <a:ext cx="689088" cy="470000"/>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字方塊 48">
                <a:extLst>
                  <a:ext uri="{FF2B5EF4-FFF2-40B4-BE49-F238E27FC236}">
                    <a16:creationId xmlns:a16="http://schemas.microsoft.com/office/drawing/2014/main" id="{924DA71F-EDA4-ABEF-E51C-59DFB0861D84}"/>
                  </a:ext>
                </a:extLst>
              </p:cNvPr>
              <p:cNvSpPr txBox="1"/>
              <p:nvPr/>
            </p:nvSpPr>
            <p:spPr>
              <a:xfrm>
                <a:off x="4543047" y="5005714"/>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7" name="文字方塊 48">
                <a:extLst>
                  <a:ext uri="{FF2B5EF4-FFF2-40B4-BE49-F238E27FC236}">
                    <a16:creationId xmlns:a16="http://schemas.microsoft.com/office/drawing/2014/main" id="{924DA71F-EDA4-ABEF-E51C-59DFB0861D84}"/>
                  </a:ext>
                </a:extLst>
              </p:cNvPr>
              <p:cNvSpPr txBox="1">
                <a:spLocks noRot="1" noChangeAspect="1" noMove="1" noResize="1" noEditPoints="1" noAdjustHandles="1" noChangeArrowheads="1" noChangeShapeType="1" noTextEdit="1"/>
              </p:cNvSpPr>
              <p:nvPr/>
            </p:nvSpPr>
            <p:spPr>
              <a:xfrm>
                <a:off x="4543047" y="5005714"/>
                <a:ext cx="689088" cy="470000"/>
              </a:xfrm>
              <a:prstGeom prst="rect">
                <a:avLst/>
              </a:prstGeom>
              <a:blipFill>
                <a:blip r:embed="rId1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字方塊 49">
                <a:extLst>
                  <a:ext uri="{FF2B5EF4-FFF2-40B4-BE49-F238E27FC236}">
                    <a16:creationId xmlns:a16="http://schemas.microsoft.com/office/drawing/2014/main" id="{AB1C89EC-FA91-4DDD-302F-28302DD54484}"/>
                  </a:ext>
                </a:extLst>
              </p:cNvPr>
              <p:cNvSpPr txBox="1"/>
              <p:nvPr/>
            </p:nvSpPr>
            <p:spPr>
              <a:xfrm>
                <a:off x="2439545" y="2220186"/>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8" name="文字方塊 49">
                <a:extLst>
                  <a:ext uri="{FF2B5EF4-FFF2-40B4-BE49-F238E27FC236}">
                    <a16:creationId xmlns:a16="http://schemas.microsoft.com/office/drawing/2014/main" id="{AB1C89EC-FA91-4DDD-302F-28302DD54484}"/>
                  </a:ext>
                </a:extLst>
              </p:cNvPr>
              <p:cNvSpPr txBox="1">
                <a:spLocks noRot="1" noChangeAspect="1" noMove="1" noResize="1" noEditPoints="1" noAdjustHandles="1" noChangeArrowheads="1" noChangeShapeType="1" noTextEdit="1"/>
              </p:cNvSpPr>
              <p:nvPr/>
            </p:nvSpPr>
            <p:spPr>
              <a:xfrm>
                <a:off x="2439545" y="2220186"/>
                <a:ext cx="689088" cy="470000"/>
              </a:xfrm>
              <a:prstGeom prst="rect">
                <a:avLst/>
              </a:prstGeom>
              <a:blipFill>
                <a:blip r:embed="rId14"/>
                <a:stretch>
                  <a:fillRect b="-1315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字方塊 50">
                <a:extLst>
                  <a:ext uri="{FF2B5EF4-FFF2-40B4-BE49-F238E27FC236}">
                    <a16:creationId xmlns:a16="http://schemas.microsoft.com/office/drawing/2014/main" id="{885CC3CD-D97D-F6E0-48FE-C9D8233A2713}"/>
                  </a:ext>
                </a:extLst>
              </p:cNvPr>
              <p:cNvSpPr txBox="1"/>
              <p:nvPr/>
            </p:nvSpPr>
            <p:spPr>
              <a:xfrm>
                <a:off x="4000676" y="2392424"/>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9" name="文字方塊 50">
                <a:extLst>
                  <a:ext uri="{FF2B5EF4-FFF2-40B4-BE49-F238E27FC236}">
                    <a16:creationId xmlns:a16="http://schemas.microsoft.com/office/drawing/2014/main" id="{885CC3CD-D97D-F6E0-48FE-C9D8233A2713}"/>
                  </a:ext>
                </a:extLst>
              </p:cNvPr>
              <p:cNvSpPr txBox="1">
                <a:spLocks noRot="1" noChangeAspect="1" noMove="1" noResize="1" noEditPoints="1" noAdjustHandles="1" noChangeArrowheads="1" noChangeShapeType="1" noTextEdit="1"/>
              </p:cNvSpPr>
              <p:nvPr/>
            </p:nvSpPr>
            <p:spPr>
              <a:xfrm>
                <a:off x="4000676" y="2392424"/>
                <a:ext cx="689088" cy="470000"/>
              </a:xfrm>
              <a:prstGeom prst="rect">
                <a:avLst/>
              </a:prstGeom>
              <a:blipFill>
                <a:blip r:embed="rId15"/>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字方塊 51">
                <a:extLst>
                  <a:ext uri="{FF2B5EF4-FFF2-40B4-BE49-F238E27FC236}">
                    <a16:creationId xmlns:a16="http://schemas.microsoft.com/office/drawing/2014/main" id="{D5423C84-DE18-5A02-72B8-FB6FA0EE6BB2}"/>
                  </a:ext>
                </a:extLst>
              </p:cNvPr>
              <p:cNvSpPr txBox="1"/>
              <p:nvPr/>
            </p:nvSpPr>
            <p:spPr>
              <a:xfrm>
                <a:off x="5485306" y="3459685"/>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0" name="文字方塊 51">
                <a:extLst>
                  <a:ext uri="{FF2B5EF4-FFF2-40B4-BE49-F238E27FC236}">
                    <a16:creationId xmlns:a16="http://schemas.microsoft.com/office/drawing/2014/main" id="{D5423C84-DE18-5A02-72B8-FB6FA0EE6BB2}"/>
                  </a:ext>
                </a:extLst>
              </p:cNvPr>
              <p:cNvSpPr txBox="1">
                <a:spLocks noRot="1" noChangeAspect="1" noMove="1" noResize="1" noEditPoints="1" noAdjustHandles="1" noChangeArrowheads="1" noChangeShapeType="1" noTextEdit="1"/>
              </p:cNvSpPr>
              <p:nvPr/>
            </p:nvSpPr>
            <p:spPr>
              <a:xfrm>
                <a:off x="5485306" y="3459685"/>
                <a:ext cx="689088" cy="470000"/>
              </a:xfrm>
              <a:prstGeom prst="rect">
                <a:avLst/>
              </a:prstGeom>
              <a:blipFill>
                <a:blip r:embed="rId16"/>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字方塊 52">
                <a:extLst>
                  <a:ext uri="{FF2B5EF4-FFF2-40B4-BE49-F238E27FC236}">
                    <a16:creationId xmlns:a16="http://schemas.microsoft.com/office/drawing/2014/main" id="{DEFCF2D9-635F-FB08-2BF2-C575FD8DDD6A}"/>
                  </a:ext>
                </a:extLst>
              </p:cNvPr>
              <p:cNvSpPr txBox="1"/>
              <p:nvPr/>
            </p:nvSpPr>
            <p:spPr>
              <a:xfrm>
                <a:off x="5436066" y="5243560"/>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52">
                <a:extLst>
                  <a:ext uri="{FF2B5EF4-FFF2-40B4-BE49-F238E27FC236}">
                    <a16:creationId xmlns:a16="http://schemas.microsoft.com/office/drawing/2014/main" id="{DEFCF2D9-635F-FB08-2BF2-C575FD8DDD6A}"/>
                  </a:ext>
                </a:extLst>
              </p:cNvPr>
              <p:cNvSpPr txBox="1">
                <a:spLocks noRot="1" noChangeAspect="1" noMove="1" noResize="1" noEditPoints="1" noAdjustHandles="1" noChangeArrowheads="1" noChangeShapeType="1" noTextEdit="1"/>
              </p:cNvSpPr>
              <p:nvPr/>
            </p:nvSpPr>
            <p:spPr>
              <a:xfrm>
                <a:off x="5436066" y="5243560"/>
                <a:ext cx="689088" cy="470000"/>
              </a:xfrm>
              <a:prstGeom prst="rect">
                <a:avLst/>
              </a:prstGeom>
              <a:blipFill>
                <a:blip r:embed="rId17"/>
                <a:stretch>
                  <a:fillRect b="-13158"/>
                </a:stretch>
              </a:blipFill>
            </p:spPr>
            <p:txBody>
              <a:bodyPr/>
              <a:lstStyle/>
              <a:p>
                <a:r>
                  <a:rPr lang="en-CN">
                    <a:noFill/>
                  </a:rPr>
                  <a:t> </a:t>
                </a:r>
              </a:p>
            </p:txBody>
          </p:sp>
        </mc:Fallback>
      </mc:AlternateContent>
      <p:sp>
        <p:nvSpPr>
          <p:cNvPr id="42" name="橢圓 53">
            <a:extLst>
              <a:ext uri="{FF2B5EF4-FFF2-40B4-BE49-F238E27FC236}">
                <a16:creationId xmlns:a16="http://schemas.microsoft.com/office/drawing/2014/main" id="{8B7575AE-1F40-8E2D-9DBA-F2AC3BACBFAD}"/>
              </a:ext>
            </a:extLst>
          </p:cNvPr>
          <p:cNvSpPr/>
          <p:nvPr/>
        </p:nvSpPr>
        <p:spPr>
          <a:xfrm>
            <a:off x="2779231" y="2715830"/>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3" name="直線單箭頭接點 58">
            <a:extLst>
              <a:ext uri="{FF2B5EF4-FFF2-40B4-BE49-F238E27FC236}">
                <a16:creationId xmlns:a16="http://schemas.microsoft.com/office/drawing/2014/main" id="{4042DEAF-6970-DE85-8F09-21B1B0BD7E75}"/>
              </a:ext>
            </a:extLst>
          </p:cNvPr>
          <p:cNvCxnSpPr/>
          <p:nvPr/>
        </p:nvCxnSpPr>
        <p:spPr>
          <a:xfrm>
            <a:off x="4265452" y="3315751"/>
            <a:ext cx="1008308" cy="390738"/>
          </a:xfrm>
          <a:prstGeom prst="straightConnector1">
            <a:avLst/>
          </a:prstGeom>
          <a:ln w="635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單箭頭接點 60">
            <a:extLst>
              <a:ext uri="{FF2B5EF4-FFF2-40B4-BE49-F238E27FC236}">
                <a16:creationId xmlns:a16="http://schemas.microsoft.com/office/drawing/2014/main" id="{18F83509-46B8-9592-D8BA-602CEDCDF6B9}"/>
              </a:ext>
            </a:extLst>
          </p:cNvPr>
          <p:cNvCxnSpPr/>
          <p:nvPr/>
        </p:nvCxnSpPr>
        <p:spPr>
          <a:xfrm>
            <a:off x="4225257" y="3332574"/>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單箭頭接點 66">
            <a:extLst>
              <a:ext uri="{FF2B5EF4-FFF2-40B4-BE49-F238E27FC236}">
                <a16:creationId xmlns:a16="http://schemas.microsoft.com/office/drawing/2014/main" id="{F7270E17-9418-4100-A7DE-51C713D202BC}"/>
              </a:ext>
            </a:extLst>
          </p:cNvPr>
          <p:cNvCxnSpPr/>
          <p:nvPr/>
        </p:nvCxnSpPr>
        <p:spPr>
          <a:xfrm>
            <a:off x="5142732" y="4323861"/>
            <a:ext cx="761038" cy="865748"/>
          </a:xfrm>
          <a:prstGeom prst="straightConnector1">
            <a:avLst/>
          </a:prstGeom>
          <a:ln w="635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單箭頭接點 69">
            <a:extLst>
              <a:ext uri="{FF2B5EF4-FFF2-40B4-BE49-F238E27FC236}">
                <a16:creationId xmlns:a16="http://schemas.microsoft.com/office/drawing/2014/main" id="{22277378-9B3B-5D97-0A20-95E1C57E49E6}"/>
              </a:ext>
            </a:extLst>
          </p:cNvPr>
          <p:cNvCxnSpPr/>
          <p:nvPr/>
        </p:nvCxnSpPr>
        <p:spPr>
          <a:xfrm flipH="1">
            <a:off x="4467943" y="4312287"/>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單箭頭接點 78">
            <a:extLst>
              <a:ext uri="{FF2B5EF4-FFF2-40B4-BE49-F238E27FC236}">
                <a16:creationId xmlns:a16="http://schemas.microsoft.com/office/drawing/2014/main" id="{F8C7FE02-477E-48E9-B55A-7B648FF26094}"/>
              </a:ext>
            </a:extLst>
          </p:cNvPr>
          <p:cNvCxnSpPr/>
          <p:nvPr/>
        </p:nvCxnSpPr>
        <p:spPr>
          <a:xfrm flipH="1" flipV="1">
            <a:off x="4779654" y="5437920"/>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79">
            <a:extLst>
              <a:ext uri="{FF2B5EF4-FFF2-40B4-BE49-F238E27FC236}">
                <a16:creationId xmlns:a16="http://schemas.microsoft.com/office/drawing/2014/main" id="{C9754412-75D5-C233-6C06-7AC24F5E1D8E}"/>
              </a:ext>
            </a:extLst>
          </p:cNvPr>
          <p:cNvCxnSpPr/>
          <p:nvPr/>
        </p:nvCxnSpPr>
        <p:spPr>
          <a:xfrm>
            <a:off x="5163586" y="5526795"/>
            <a:ext cx="30800" cy="1044483"/>
          </a:xfrm>
          <a:prstGeom prst="straightConnector1">
            <a:avLst/>
          </a:prstGeom>
          <a:ln w="635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9" name="文字方塊 84">
            <a:extLst>
              <a:ext uri="{FF2B5EF4-FFF2-40B4-BE49-F238E27FC236}">
                <a16:creationId xmlns:a16="http://schemas.microsoft.com/office/drawing/2014/main" id="{2D2B5F65-300A-2A31-89B0-BCB6DB81AD1E}"/>
              </a:ext>
            </a:extLst>
          </p:cNvPr>
          <p:cNvSpPr txBox="1"/>
          <p:nvPr/>
        </p:nvSpPr>
        <p:spPr>
          <a:xfrm>
            <a:off x="6680082" y="5387838"/>
            <a:ext cx="4606144"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not just based on gradient, but previous movement.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0" name="直線單箭頭接點 54">
            <a:extLst>
              <a:ext uri="{FF2B5EF4-FFF2-40B4-BE49-F238E27FC236}">
                <a16:creationId xmlns:a16="http://schemas.microsoft.com/office/drawing/2014/main" id="{E0620198-453C-9404-8116-969BF2CB971D}"/>
              </a:ext>
            </a:extLst>
          </p:cNvPr>
          <p:cNvCxnSpPr/>
          <p:nvPr/>
        </p:nvCxnSpPr>
        <p:spPr>
          <a:xfrm>
            <a:off x="1935210" y="5596373"/>
            <a:ext cx="690196" cy="0"/>
          </a:xfrm>
          <a:prstGeom prst="straightConnector1">
            <a:avLst/>
          </a:prstGeom>
          <a:ln w="6350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字方塊 56">
            <a:extLst>
              <a:ext uri="{FF2B5EF4-FFF2-40B4-BE49-F238E27FC236}">
                <a16:creationId xmlns:a16="http://schemas.microsoft.com/office/drawing/2014/main" id="{8F438FC5-34F5-394F-5A26-BD5423B1C390}"/>
              </a:ext>
            </a:extLst>
          </p:cNvPr>
          <p:cNvSpPr txBox="1"/>
          <p:nvPr/>
        </p:nvSpPr>
        <p:spPr>
          <a:xfrm>
            <a:off x="2638958" y="5355489"/>
            <a:ext cx="303103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of the last step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7">
            <a:extLst>
              <a:ext uri="{FF2B5EF4-FFF2-40B4-BE49-F238E27FC236}">
                <a16:creationId xmlns:a16="http://schemas.microsoft.com/office/drawing/2014/main" id="{A9DC88BD-DF04-3F23-549B-583721A34013}"/>
              </a:ext>
            </a:extLst>
          </p:cNvPr>
          <p:cNvSpPr txBox="1"/>
          <p:nvPr/>
        </p:nvSpPr>
        <p:spPr>
          <a:xfrm>
            <a:off x="925481" y="1390286"/>
            <a:ext cx="524891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a:t>
            </a:r>
            <a:r>
              <a:rPr kumimoji="0" lang="en-US" altLang="zh-TW" sz="24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of last step</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minus </a:t>
            </a:r>
            <a:r>
              <a:rPr kumimoji="0" lang="en-US" altLang="zh-TW" sz="24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gradient</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present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3" name="文字方塊 55">
                <a:extLst>
                  <a:ext uri="{FF2B5EF4-FFF2-40B4-BE49-F238E27FC236}">
                    <a16:creationId xmlns:a16="http://schemas.microsoft.com/office/drawing/2014/main" id="{FFF35686-CC7C-7EAF-B4D3-16561C93C6DB}"/>
                  </a:ext>
                </a:extLst>
              </p:cNvPr>
              <p:cNvSpPr txBox="1"/>
              <p:nvPr/>
            </p:nvSpPr>
            <p:spPr>
              <a:xfrm>
                <a:off x="3322925" y="2638691"/>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3" name="文字方塊 55">
                <a:extLst>
                  <a:ext uri="{FF2B5EF4-FFF2-40B4-BE49-F238E27FC236}">
                    <a16:creationId xmlns:a16="http://schemas.microsoft.com/office/drawing/2014/main" id="{FFF35686-CC7C-7EAF-B4D3-16561C93C6DB}"/>
                  </a:ext>
                </a:extLst>
              </p:cNvPr>
              <p:cNvSpPr txBox="1">
                <a:spLocks noRot="1" noChangeAspect="1" noMove="1" noResize="1" noEditPoints="1" noAdjustHandles="1" noChangeArrowheads="1" noChangeShapeType="1" noTextEdit="1"/>
              </p:cNvSpPr>
              <p:nvPr/>
            </p:nvSpPr>
            <p:spPr>
              <a:xfrm>
                <a:off x="3322925" y="2638691"/>
                <a:ext cx="689088" cy="470000"/>
              </a:xfrm>
              <a:prstGeom prst="rect">
                <a:avLst/>
              </a:prstGeom>
              <a:blipFill>
                <a:blip r:embed="rId1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字方塊 59">
                <a:extLst>
                  <a:ext uri="{FF2B5EF4-FFF2-40B4-BE49-F238E27FC236}">
                    <a16:creationId xmlns:a16="http://schemas.microsoft.com/office/drawing/2014/main" id="{A354E489-9155-28A9-425C-C03753702B49}"/>
                  </a:ext>
                </a:extLst>
              </p:cNvPr>
              <p:cNvSpPr txBox="1"/>
              <p:nvPr/>
            </p:nvSpPr>
            <p:spPr>
              <a:xfrm>
                <a:off x="4622171" y="3531620"/>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4" name="文字方塊 59">
                <a:extLst>
                  <a:ext uri="{FF2B5EF4-FFF2-40B4-BE49-F238E27FC236}">
                    <a16:creationId xmlns:a16="http://schemas.microsoft.com/office/drawing/2014/main" id="{A354E489-9155-28A9-425C-C03753702B49}"/>
                  </a:ext>
                </a:extLst>
              </p:cNvPr>
              <p:cNvSpPr txBox="1">
                <a:spLocks noRot="1" noChangeAspect="1" noMove="1" noResize="1" noEditPoints="1" noAdjustHandles="1" noChangeArrowheads="1" noChangeShapeType="1" noTextEdit="1"/>
              </p:cNvSpPr>
              <p:nvPr/>
            </p:nvSpPr>
            <p:spPr>
              <a:xfrm>
                <a:off x="4622171" y="3531620"/>
                <a:ext cx="689088" cy="470000"/>
              </a:xfrm>
              <a:prstGeom prst="rect">
                <a:avLst/>
              </a:prstGeom>
              <a:blipFill>
                <a:blip r:embed="rId1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字方塊 61">
                <a:extLst>
                  <a:ext uri="{FF2B5EF4-FFF2-40B4-BE49-F238E27FC236}">
                    <a16:creationId xmlns:a16="http://schemas.microsoft.com/office/drawing/2014/main" id="{5D3E04CC-C8CA-60A7-B7F4-DF01CD71F60F}"/>
                  </a:ext>
                </a:extLst>
              </p:cNvPr>
              <p:cNvSpPr txBox="1"/>
              <p:nvPr/>
            </p:nvSpPr>
            <p:spPr>
              <a:xfrm>
                <a:off x="5089976" y="4671546"/>
                <a:ext cx="689088"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oMath>
                  </m:oMathPara>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5" name="文字方塊 61">
                <a:extLst>
                  <a:ext uri="{FF2B5EF4-FFF2-40B4-BE49-F238E27FC236}">
                    <a16:creationId xmlns:a16="http://schemas.microsoft.com/office/drawing/2014/main" id="{5D3E04CC-C8CA-60A7-B7F4-DF01CD71F60F}"/>
                  </a:ext>
                </a:extLst>
              </p:cNvPr>
              <p:cNvSpPr txBox="1">
                <a:spLocks noRot="1" noChangeAspect="1" noMove="1" noResize="1" noEditPoints="1" noAdjustHandles="1" noChangeArrowheads="1" noChangeShapeType="1" noTextEdit="1"/>
              </p:cNvSpPr>
              <p:nvPr/>
            </p:nvSpPr>
            <p:spPr>
              <a:xfrm>
                <a:off x="5089976" y="4671546"/>
                <a:ext cx="689088" cy="470000"/>
              </a:xfrm>
              <a:prstGeom prst="rect">
                <a:avLst/>
              </a:prstGeom>
              <a:blipFill>
                <a:blip r:embed="rId20"/>
                <a:stretch>
                  <a:fillRect/>
                </a:stretch>
              </a:blipFill>
            </p:spPr>
            <p:txBody>
              <a:bodyPr/>
              <a:lstStyle/>
              <a:p>
                <a:r>
                  <a:rPr lang="en-CN">
                    <a:noFill/>
                  </a:rPr>
                  <a:t> </a:t>
                </a:r>
              </a:p>
            </p:txBody>
          </p:sp>
        </mc:Fallback>
      </mc:AlternateContent>
      <p:sp>
        <p:nvSpPr>
          <p:cNvPr id="5" name="灯片编号占位符 4"/>
          <p:cNvSpPr>
            <a:spLocks noGrp="1"/>
          </p:cNvSpPr>
          <p:nvPr>
            <p:ph type="sldNum" sz="quarter" idx="14"/>
          </p:nvPr>
        </p:nvSpPr>
        <p:spPr/>
        <p:txBody>
          <a:bodyPr/>
          <a:lstStyle/>
          <a:p>
            <a:fld id="{AF69888C-E133-43D9-A638-B5C95925B91C}" type="slidenum">
              <a:rPr lang="zh-CN" altLang="en-US" smtClean="0"/>
              <a:t>37</a:t>
            </a:fld>
            <a:endParaRPr lang="zh-CN" altLang="en-US" dirty="0"/>
          </a:p>
        </p:txBody>
      </p:sp>
    </p:spTree>
    <p:extLst>
      <p:ext uri="{BB962C8B-B14F-4D97-AF65-F5344CB8AC3E}">
        <p14:creationId xmlns:p14="http://schemas.microsoft.com/office/powerpoint/2010/main" val="264008800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2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31"/>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48"/>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4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0" grpId="0"/>
      <p:bldP spid="21" grpId="0"/>
      <p:bldP spid="32" grpId="0"/>
      <p:bldP spid="33" grpId="0"/>
      <p:bldP spid="34" grpId="0"/>
      <p:bldP spid="35" grpId="0"/>
      <p:bldP spid="36" grpId="0"/>
      <p:bldP spid="37" grpId="0"/>
      <p:bldP spid="38" grpId="0"/>
      <p:bldP spid="39" grpId="0"/>
      <p:bldP spid="40" grpId="0"/>
      <p:bldP spid="41" grpId="0"/>
      <p:bldP spid="42" grpId="0" animBg="1"/>
      <p:bldP spid="49" grpId="0" animBg="1"/>
      <p:bldP spid="51" grpId="0"/>
      <p:bldP spid="52" grpId="0" animBg="1"/>
      <p:bldP spid="53" grpId="0"/>
      <p:bldP spid="54" grpId="0"/>
      <p:bldP spid="5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2" name="文本框 32">
            <a:extLst>
              <a:ext uri="{FF2B5EF4-FFF2-40B4-BE49-F238E27FC236}">
                <a16:creationId xmlns:a16="http://schemas.microsoft.com/office/drawing/2014/main" id="{0A431337-FAC4-B3FB-7D59-59BADA645284}"/>
              </a:ext>
            </a:extLst>
          </p:cNvPr>
          <p:cNvSpPr txBox="1"/>
          <p:nvPr/>
        </p:nvSpPr>
        <p:spPr>
          <a:xfrm>
            <a:off x="470053" y="715102"/>
            <a:ext cx="5625947"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zh-CN" altLang="en-US" sz="2400" b="0" dirty="0">
                <a:solidFill>
                  <a:schemeClr val="tx1"/>
                </a:solidFill>
              </a:rPr>
              <a:t>梯度下降</a:t>
            </a:r>
            <a:r>
              <a:rPr lang="en-US" altLang="zh-CN" sz="2400" b="0" dirty="0">
                <a:solidFill>
                  <a:schemeClr val="tx1"/>
                </a:solidFill>
              </a:rPr>
              <a:t>+Momentum</a:t>
            </a:r>
            <a:r>
              <a:rPr lang="zh-CN" altLang="en-US" sz="2400" b="0" dirty="0">
                <a:solidFill>
                  <a:schemeClr val="tx1"/>
                </a:solidFill>
              </a:rPr>
              <a:t> （动量）</a:t>
            </a:r>
            <a:endParaRPr lang="en-US" altLang="zh-CN" sz="2400" b="0" dirty="0">
              <a:solidFill>
                <a:schemeClr val="tx1"/>
              </a:solidFill>
            </a:endParaRPr>
          </a:p>
        </p:txBody>
      </p:sp>
      <p:sp>
        <p:nvSpPr>
          <p:cNvPr id="4" name="內容版面配置區 2">
            <a:extLst>
              <a:ext uri="{FF2B5EF4-FFF2-40B4-BE49-F238E27FC236}">
                <a16:creationId xmlns:a16="http://schemas.microsoft.com/office/drawing/2014/main" id="{B5345141-2900-C621-AFAD-907638DB2CCB}"/>
              </a:ext>
            </a:extLst>
          </p:cNvPr>
          <p:cNvSpPr txBox="1">
            <a:spLocks/>
          </p:cNvSpPr>
          <p:nvPr/>
        </p:nvSpPr>
        <p:spPr>
          <a:xfrm>
            <a:off x="838200" y="924283"/>
            <a:ext cx="10515600" cy="501209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mc:AlternateContent xmlns:mc="http://schemas.openxmlformats.org/markup-compatibility/2006" xmlns:a14="http://schemas.microsoft.com/office/drawing/2010/main">
        <mc:Choice Requires="a14">
          <p:sp>
            <p:nvSpPr>
              <p:cNvPr id="14" name="文字方塊 18">
                <a:extLst>
                  <a:ext uri="{FF2B5EF4-FFF2-40B4-BE49-F238E27FC236}">
                    <a16:creationId xmlns:a16="http://schemas.microsoft.com/office/drawing/2014/main" id="{B756C5E9-4376-9402-2EF5-041F7A70B025}"/>
                  </a:ext>
                </a:extLst>
              </p:cNvPr>
              <p:cNvSpPr txBox="1"/>
              <p:nvPr/>
            </p:nvSpPr>
            <p:spPr>
              <a:xfrm>
                <a:off x="6587983" y="1288803"/>
                <a:ext cx="258054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Starting at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8">
                <a:extLst>
                  <a:ext uri="{FF2B5EF4-FFF2-40B4-BE49-F238E27FC236}">
                    <a16:creationId xmlns:a16="http://schemas.microsoft.com/office/drawing/2014/main" id="{B756C5E9-4376-9402-2EF5-041F7A70B025}"/>
                  </a:ext>
                </a:extLst>
              </p:cNvPr>
              <p:cNvSpPr txBox="1">
                <a:spLocks noRot="1" noChangeAspect="1" noMove="1" noResize="1" noEditPoints="1" noAdjustHandles="1" noChangeArrowheads="1" noChangeShapeType="1" noTextEdit="1"/>
              </p:cNvSpPr>
              <p:nvPr/>
            </p:nvSpPr>
            <p:spPr>
              <a:xfrm>
                <a:off x="6587983" y="1288803"/>
                <a:ext cx="2580542" cy="470000"/>
              </a:xfrm>
              <a:prstGeom prst="rect">
                <a:avLst/>
              </a:prstGeom>
              <a:blipFill>
                <a:blip r:embed="rId3"/>
                <a:stretch>
                  <a:fillRect l="-3431"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字方塊 25">
                <a:extLst>
                  <a:ext uri="{FF2B5EF4-FFF2-40B4-BE49-F238E27FC236}">
                    <a16:creationId xmlns:a16="http://schemas.microsoft.com/office/drawing/2014/main" id="{E8F2754A-AF92-7272-89CB-B88CD6538F3F}"/>
                  </a:ext>
                </a:extLst>
              </p:cNvPr>
              <p:cNvSpPr txBox="1"/>
              <p:nvPr/>
            </p:nvSpPr>
            <p:spPr>
              <a:xfrm>
                <a:off x="6598238" y="2222173"/>
                <a:ext cx="399317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25">
                <a:extLst>
                  <a:ext uri="{FF2B5EF4-FFF2-40B4-BE49-F238E27FC236}">
                    <a16:creationId xmlns:a16="http://schemas.microsoft.com/office/drawing/2014/main" id="{E8F2754A-AF92-7272-89CB-B88CD6538F3F}"/>
                  </a:ext>
                </a:extLst>
              </p:cNvPr>
              <p:cNvSpPr txBox="1">
                <a:spLocks noRot="1" noChangeAspect="1" noMove="1" noResize="1" noEditPoints="1" noAdjustHandles="1" noChangeArrowheads="1" noChangeShapeType="1" noTextEdit="1"/>
              </p:cNvSpPr>
              <p:nvPr/>
            </p:nvSpPr>
            <p:spPr>
              <a:xfrm>
                <a:off x="6598238" y="2222173"/>
                <a:ext cx="3993172" cy="470000"/>
              </a:xfrm>
              <a:prstGeom prst="rect">
                <a:avLst/>
              </a:prstGeom>
              <a:blipFill>
                <a:blip r:embed="rId4"/>
                <a:stretch>
                  <a:fillRect l="-2222"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字方塊 27">
                <a:extLst>
                  <a:ext uri="{FF2B5EF4-FFF2-40B4-BE49-F238E27FC236}">
                    <a16:creationId xmlns:a16="http://schemas.microsoft.com/office/drawing/2014/main" id="{5B0A500C-5B66-1FF5-820F-ADF8819A0DC8}"/>
                  </a:ext>
                </a:extLst>
              </p:cNvPr>
              <p:cNvSpPr txBox="1"/>
              <p:nvPr/>
            </p:nvSpPr>
            <p:spPr>
              <a:xfrm>
                <a:off x="6583865" y="3262806"/>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27">
                <a:extLst>
                  <a:ext uri="{FF2B5EF4-FFF2-40B4-BE49-F238E27FC236}">
                    <a16:creationId xmlns:a16="http://schemas.microsoft.com/office/drawing/2014/main" id="{5B0A500C-5B66-1FF5-820F-ADF8819A0DC8}"/>
                  </a:ext>
                </a:extLst>
              </p:cNvPr>
              <p:cNvSpPr txBox="1">
                <a:spLocks noRot="1" noChangeAspect="1" noMove="1" noResize="1" noEditPoints="1" noAdjustHandles="1" noChangeArrowheads="1" noChangeShapeType="1" noTextEdit="1"/>
              </p:cNvSpPr>
              <p:nvPr/>
            </p:nvSpPr>
            <p:spPr>
              <a:xfrm>
                <a:off x="6583865" y="3262806"/>
                <a:ext cx="3360126" cy="470000"/>
              </a:xfrm>
              <a:prstGeom prst="rect">
                <a:avLst/>
              </a:prstGeom>
              <a:blipFill>
                <a:blip r:embed="rId5"/>
                <a:stretch>
                  <a:fillRect l="-3019"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字方塊 28">
                <a:extLst>
                  <a:ext uri="{FF2B5EF4-FFF2-40B4-BE49-F238E27FC236}">
                    <a16:creationId xmlns:a16="http://schemas.microsoft.com/office/drawing/2014/main" id="{D687D0D3-15B7-407D-B5EA-F2E984C19C16}"/>
                  </a:ext>
                </a:extLst>
              </p:cNvPr>
              <p:cNvSpPr txBox="1"/>
              <p:nvPr/>
            </p:nvSpPr>
            <p:spPr>
              <a:xfrm>
                <a:off x="6616913" y="3780444"/>
                <a:ext cx="399317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7" name="文字方塊 28">
                <a:extLst>
                  <a:ext uri="{FF2B5EF4-FFF2-40B4-BE49-F238E27FC236}">
                    <a16:creationId xmlns:a16="http://schemas.microsoft.com/office/drawing/2014/main" id="{D687D0D3-15B7-407D-B5EA-F2E984C19C16}"/>
                  </a:ext>
                </a:extLst>
              </p:cNvPr>
              <p:cNvSpPr txBox="1">
                <a:spLocks noRot="1" noChangeAspect="1" noMove="1" noResize="1" noEditPoints="1" noAdjustHandles="1" noChangeArrowheads="1" noChangeShapeType="1" noTextEdit="1"/>
              </p:cNvSpPr>
              <p:nvPr/>
            </p:nvSpPr>
            <p:spPr>
              <a:xfrm>
                <a:off x="6616913" y="3780444"/>
                <a:ext cx="3993172" cy="470000"/>
              </a:xfrm>
              <a:prstGeom prst="rect">
                <a:avLst/>
              </a:prstGeom>
              <a:blipFill>
                <a:blip r:embed="rId6"/>
                <a:stretch>
                  <a:fillRect l="-2215"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字方塊 29">
                <a:extLst>
                  <a:ext uri="{FF2B5EF4-FFF2-40B4-BE49-F238E27FC236}">
                    <a16:creationId xmlns:a16="http://schemas.microsoft.com/office/drawing/2014/main" id="{9ABBD297-782E-0E47-5BF8-1E423C127E5D}"/>
                  </a:ext>
                </a:extLst>
              </p:cNvPr>
              <p:cNvSpPr txBox="1"/>
              <p:nvPr/>
            </p:nvSpPr>
            <p:spPr>
              <a:xfrm>
                <a:off x="6598238" y="1750468"/>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oMath>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8" name="文字方塊 29">
                <a:extLst>
                  <a:ext uri="{FF2B5EF4-FFF2-40B4-BE49-F238E27FC236}">
                    <a16:creationId xmlns:a16="http://schemas.microsoft.com/office/drawing/2014/main" id="{9ABBD297-782E-0E47-5BF8-1E423C127E5D}"/>
                  </a:ext>
                </a:extLst>
              </p:cNvPr>
              <p:cNvSpPr txBox="1">
                <a:spLocks noRot="1" noChangeAspect="1" noMove="1" noResize="1" noEditPoints="1" noAdjustHandles="1" noChangeArrowheads="1" noChangeShapeType="1" noTextEdit="1"/>
              </p:cNvSpPr>
              <p:nvPr/>
            </p:nvSpPr>
            <p:spPr>
              <a:xfrm>
                <a:off x="6598238" y="1750468"/>
                <a:ext cx="3360126" cy="470000"/>
              </a:xfrm>
              <a:prstGeom prst="rect">
                <a:avLst/>
              </a:prstGeom>
              <a:blipFill>
                <a:blip r:embed="rId7"/>
                <a:stretch>
                  <a:fillRect l="-2632" t="-7895"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字方塊 30">
                <a:extLst>
                  <a:ext uri="{FF2B5EF4-FFF2-40B4-BE49-F238E27FC236}">
                    <a16:creationId xmlns:a16="http://schemas.microsoft.com/office/drawing/2014/main" id="{57DAF531-8E19-26C9-234C-2D1A1FF47105}"/>
                  </a:ext>
                </a:extLst>
              </p:cNvPr>
              <p:cNvSpPr txBox="1"/>
              <p:nvPr/>
            </p:nvSpPr>
            <p:spPr>
              <a:xfrm>
                <a:off x="6583864" y="2745532"/>
                <a:ext cx="4059271"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sty m:val="p"/>
                      </m:rPr>
                      <a:rPr kumimoji="0" lang="el-GR"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λ</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30">
                <a:extLst>
                  <a:ext uri="{FF2B5EF4-FFF2-40B4-BE49-F238E27FC236}">
                    <a16:creationId xmlns:a16="http://schemas.microsoft.com/office/drawing/2014/main" id="{57DAF531-8E19-26C9-234C-2D1A1FF47105}"/>
                  </a:ext>
                </a:extLst>
              </p:cNvPr>
              <p:cNvSpPr txBox="1">
                <a:spLocks noRot="1" noChangeAspect="1" noMove="1" noResize="1" noEditPoints="1" noAdjustHandles="1" noChangeArrowheads="1" noChangeShapeType="1" noTextEdit="1"/>
              </p:cNvSpPr>
              <p:nvPr/>
            </p:nvSpPr>
            <p:spPr>
              <a:xfrm>
                <a:off x="6583864" y="2745532"/>
                <a:ext cx="4059271" cy="470000"/>
              </a:xfrm>
              <a:prstGeom prst="rect">
                <a:avLst/>
              </a:prstGeom>
              <a:blipFill>
                <a:blip r:embed="rId8"/>
                <a:stretch>
                  <a:fillRect l="-2492" t="-8108"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A0EFF6F5-66D9-28F7-BFEF-52DB153B5A79}"/>
                  </a:ext>
                </a:extLst>
              </p:cNvPr>
              <p:cNvSpPr txBox="1"/>
              <p:nvPr/>
            </p:nvSpPr>
            <p:spPr>
              <a:xfrm>
                <a:off x="6591468" y="4312287"/>
                <a:ext cx="404406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Movement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sty m:val="p"/>
                      </m:rPr>
                      <a:rPr kumimoji="0" lang="el-GR"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λ</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1"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31">
                <a:extLst>
                  <a:ext uri="{FF2B5EF4-FFF2-40B4-BE49-F238E27FC236}">
                    <a16:creationId xmlns:a16="http://schemas.microsoft.com/office/drawing/2014/main" id="{A0EFF6F5-66D9-28F7-BFEF-52DB153B5A79}"/>
                  </a:ext>
                </a:extLst>
              </p:cNvPr>
              <p:cNvSpPr txBox="1">
                <a:spLocks noRot="1" noChangeAspect="1" noMove="1" noResize="1" noEditPoints="1" noAdjustHandles="1" noChangeArrowheads="1" noChangeShapeType="1" noTextEdit="1"/>
              </p:cNvSpPr>
              <p:nvPr/>
            </p:nvSpPr>
            <p:spPr>
              <a:xfrm>
                <a:off x="6591468" y="4312287"/>
                <a:ext cx="4044062" cy="470000"/>
              </a:xfrm>
              <a:prstGeom prst="rect">
                <a:avLst/>
              </a:prstGeom>
              <a:blipFill>
                <a:blip r:embed="rId9"/>
                <a:stretch>
                  <a:fillRect l="-2188" t="-7895"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字方塊 32">
                <a:extLst>
                  <a:ext uri="{FF2B5EF4-FFF2-40B4-BE49-F238E27FC236}">
                    <a16:creationId xmlns:a16="http://schemas.microsoft.com/office/drawing/2014/main" id="{EE1CF353-3BC3-B18C-4E5B-911280055276}"/>
                  </a:ext>
                </a:extLst>
              </p:cNvPr>
              <p:cNvSpPr txBox="1"/>
              <p:nvPr/>
            </p:nvSpPr>
            <p:spPr>
              <a:xfrm>
                <a:off x="6598238" y="4774881"/>
                <a:ext cx="3360126"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Move to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oMath>
                </a14:m>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1" name="文字方塊 32">
                <a:extLst>
                  <a:ext uri="{FF2B5EF4-FFF2-40B4-BE49-F238E27FC236}">
                    <a16:creationId xmlns:a16="http://schemas.microsoft.com/office/drawing/2014/main" id="{EE1CF353-3BC3-B18C-4E5B-911280055276}"/>
                  </a:ext>
                </a:extLst>
              </p:cNvPr>
              <p:cNvSpPr txBox="1">
                <a:spLocks noRot="1" noChangeAspect="1" noMove="1" noResize="1" noEditPoints="1" noAdjustHandles="1" noChangeArrowheads="1" noChangeShapeType="1" noTextEdit="1"/>
              </p:cNvSpPr>
              <p:nvPr/>
            </p:nvSpPr>
            <p:spPr>
              <a:xfrm>
                <a:off x="6598238" y="4774881"/>
                <a:ext cx="3360126" cy="470000"/>
              </a:xfrm>
              <a:prstGeom prst="rect">
                <a:avLst/>
              </a:prstGeom>
              <a:blipFill>
                <a:blip r:embed="rId10"/>
                <a:stretch>
                  <a:fillRect l="-2632" t="-7895" b="-28947"/>
                </a:stretch>
              </a:blipFill>
            </p:spPr>
            <p:txBody>
              <a:bodyPr/>
              <a:lstStyle/>
              <a:p>
                <a:r>
                  <a:rPr lang="en-CN">
                    <a:noFill/>
                  </a:rPr>
                  <a:t> </a:t>
                </a:r>
              </a:p>
            </p:txBody>
          </p:sp>
        </mc:Fallback>
      </mc:AlternateContent>
      <p:sp>
        <p:nvSpPr>
          <p:cNvPr id="49" name="文字方塊 84">
            <a:extLst>
              <a:ext uri="{FF2B5EF4-FFF2-40B4-BE49-F238E27FC236}">
                <a16:creationId xmlns:a16="http://schemas.microsoft.com/office/drawing/2014/main" id="{2D2B5F65-300A-2A31-89B0-BCB6DB81AD1E}"/>
              </a:ext>
            </a:extLst>
          </p:cNvPr>
          <p:cNvSpPr txBox="1"/>
          <p:nvPr/>
        </p:nvSpPr>
        <p:spPr>
          <a:xfrm>
            <a:off x="6680082" y="5387838"/>
            <a:ext cx="4606144"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not just based on gradient, but previous movement.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文字方塊 57">
            <a:extLst>
              <a:ext uri="{FF2B5EF4-FFF2-40B4-BE49-F238E27FC236}">
                <a16:creationId xmlns:a16="http://schemas.microsoft.com/office/drawing/2014/main" id="{A9DC88BD-DF04-3F23-549B-583721A34013}"/>
              </a:ext>
            </a:extLst>
          </p:cNvPr>
          <p:cNvSpPr txBox="1"/>
          <p:nvPr/>
        </p:nvSpPr>
        <p:spPr>
          <a:xfrm>
            <a:off x="925481" y="1390286"/>
            <a:ext cx="524891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a:t>
            </a:r>
            <a:r>
              <a:rPr kumimoji="0" lang="en-US" altLang="zh-TW" sz="24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movement of last step</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minus </a:t>
            </a:r>
            <a:r>
              <a:rPr kumimoji="0" lang="en-US" altLang="zh-TW" sz="24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gradient</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present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2">
                <a:extLst>
                  <a:ext uri="{FF2B5EF4-FFF2-40B4-BE49-F238E27FC236}">
                    <a16:creationId xmlns:a16="http://schemas.microsoft.com/office/drawing/2014/main" id="{CF000BD4-C367-12B0-2AA9-BC2A20B76FBD}"/>
                  </a:ext>
                </a:extLst>
              </p:cNvPr>
              <p:cNvSpPr txBox="1"/>
              <p:nvPr/>
            </p:nvSpPr>
            <p:spPr>
              <a:xfrm>
                <a:off x="1376991" y="2720191"/>
                <a:ext cx="4537311" cy="8498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p>
                    </m:sSup>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the weighted sum of all the previous gradient: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p>
                    </m:sSup>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a:t>
                </a:r>
                <a14:m>
                  <m:oMath xmlns:m="http://schemas.openxmlformats.org/officeDocument/2006/math">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oMath>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2">
                <a:extLst>
                  <a:ext uri="{FF2B5EF4-FFF2-40B4-BE49-F238E27FC236}">
                    <a16:creationId xmlns:a16="http://schemas.microsoft.com/office/drawing/2014/main" id="{CF000BD4-C367-12B0-2AA9-BC2A20B76FBD}"/>
                  </a:ext>
                </a:extLst>
              </p:cNvPr>
              <p:cNvSpPr txBox="1">
                <a:spLocks noRot="1" noChangeAspect="1" noMove="1" noResize="1" noEditPoints="1" noAdjustHandles="1" noChangeArrowheads="1" noChangeShapeType="1" noTextEdit="1"/>
              </p:cNvSpPr>
              <p:nvPr/>
            </p:nvSpPr>
            <p:spPr>
              <a:xfrm>
                <a:off x="1376991" y="2720191"/>
                <a:ext cx="4537311" cy="849848"/>
              </a:xfrm>
              <a:prstGeom prst="rect">
                <a:avLst/>
              </a:prstGeom>
              <a:blipFill>
                <a:blip r:embed="rId11"/>
                <a:stretch>
                  <a:fillRect l="-2235" t="-4412" b="-147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字方塊 57">
                <a:extLst>
                  <a:ext uri="{FF2B5EF4-FFF2-40B4-BE49-F238E27FC236}">
                    <a16:creationId xmlns:a16="http://schemas.microsoft.com/office/drawing/2014/main" id="{04DF3BB0-C170-5D50-EF22-0BB62A67C5AF}"/>
                  </a:ext>
                </a:extLst>
              </p:cNvPr>
              <p:cNvSpPr txBox="1"/>
              <p:nvPr/>
            </p:nvSpPr>
            <p:spPr>
              <a:xfrm>
                <a:off x="2221483" y="3742752"/>
                <a:ext cx="2580542"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7">
                <a:extLst>
                  <a:ext uri="{FF2B5EF4-FFF2-40B4-BE49-F238E27FC236}">
                    <a16:creationId xmlns:a16="http://schemas.microsoft.com/office/drawing/2014/main" id="{04DF3BB0-C170-5D50-EF22-0BB62A67C5AF}"/>
                  </a:ext>
                </a:extLst>
              </p:cNvPr>
              <p:cNvSpPr txBox="1">
                <a:spLocks noRot="1" noChangeAspect="1" noMove="1" noResize="1" noEditPoints="1" noAdjustHandles="1" noChangeArrowheads="1" noChangeShapeType="1" noTextEdit="1"/>
              </p:cNvSpPr>
              <p:nvPr/>
            </p:nvSpPr>
            <p:spPr>
              <a:xfrm>
                <a:off x="2221483" y="3742752"/>
                <a:ext cx="2580542" cy="470000"/>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59">
                <a:extLst>
                  <a:ext uri="{FF2B5EF4-FFF2-40B4-BE49-F238E27FC236}">
                    <a16:creationId xmlns:a16="http://schemas.microsoft.com/office/drawing/2014/main" id="{65DF9CA9-5FED-C370-F12B-419F6DCA482A}"/>
                  </a:ext>
                </a:extLst>
              </p:cNvPr>
              <p:cNvSpPr txBox="1"/>
              <p:nvPr/>
            </p:nvSpPr>
            <p:spPr>
              <a:xfrm>
                <a:off x="2221483" y="4353520"/>
                <a:ext cx="2679159" cy="470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𝒎</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𝜂</m:t>
                    </m:r>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𝒈</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sup>
                    </m:sSup>
                  </m:oMath>
                </a14:m>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59">
                <a:extLst>
                  <a:ext uri="{FF2B5EF4-FFF2-40B4-BE49-F238E27FC236}">
                    <a16:creationId xmlns:a16="http://schemas.microsoft.com/office/drawing/2014/main" id="{65DF9CA9-5FED-C370-F12B-419F6DCA482A}"/>
                  </a:ext>
                </a:extLst>
              </p:cNvPr>
              <p:cNvSpPr txBox="1">
                <a:spLocks noRot="1" noChangeAspect="1" noMove="1" noResize="1" noEditPoints="1" noAdjustHandles="1" noChangeArrowheads="1" noChangeShapeType="1" noTextEdit="1"/>
              </p:cNvSpPr>
              <p:nvPr/>
            </p:nvSpPr>
            <p:spPr>
              <a:xfrm>
                <a:off x="2221483" y="4353520"/>
                <a:ext cx="2679159" cy="470000"/>
              </a:xfrm>
              <a:prstGeom prst="rect">
                <a:avLst/>
              </a:prstGeom>
              <a:blipFill>
                <a:blip r:embed="rId13"/>
                <a:stretch>
                  <a:fillRect t="-7895" b="-28947"/>
                </a:stretch>
              </a:blipFill>
            </p:spPr>
            <p:txBody>
              <a:bodyPr/>
              <a:lstStyle/>
              <a:p>
                <a:r>
                  <a:rPr lang="en-CN">
                    <a:noFill/>
                  </a:rPr>
                  <a:t> </a:t>
                </a:r>
              </a:p>
            </p:txBody>
          </p:sp>
        </mc:Fallback>
      </mc:AlternateContent>
      <p:sp>
        <p:nvSpPr>
          <p:cNvPr id="8" name="文字方塊 62">
            <a:extLst>
              <a:ext uri="{FF2B5EF4-FFF2-40B4-BE49-F238E27FC236}">
                <a16:creationId xmlns:a16="http://schemas.microsoft.com/office/drawing/2014/main" id="{DDC9CB89-112E-B39D-7C8C-8693D3C4C707}"/>
              </a:ext>
            </a:extLst>
          </p:cNvPr>
          <p:cNvSpPr txBox="1"/>
          <p:nvPr/>
        </p:nvSpPr>
        <p:spPr>
          <a:xfrm rot="5400000">
            <a:off x="2388153" y="5738739"/>
            <a:ext cx="79866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灯片编号占位符 8"/>
          <p:cNvSpPr>
            <a:spLocks noGrp="1"/>
          </p:cNvSpPr>
          <p:nvPr>
            <p:ph type="sldNum" sz="quarter" idx="14"/>
          </p:nvPr>
        </p:nvSpPr>
        <p:spPr/>
        <p:txBody>
          <a:bodyPr/>
          <a:lstStyle/>
          <a:p>
            <a:fld id="{AF69888C-E133-43D9-A638-B5C95925B91C}" type="slidenum">
              <a:rPr lang="zh-CN" altLang="en-US" smtClean="0"/>
              <a:t>38</a:t>
            </a:fld>
            <a:endParaRPr lang="zh-CN" altLang="en-US" dirty="0"/>
          </a:p>
        </p:txBody>
      </p:sp>
    </p:spTree>
    <p:extLst>
      <p:ext uri="{BB962C8B-B14F-4D97-AF65-F5344CB8AC3E}">
        <p14:creationId xmlns:p14="http://schemas.microsoft.com/office/powerpoint/2010/main" val="356697618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14" name="矩形 4">
            <a:extLst>
              <a:ext uri="{FF2B5EF4-FFF2-40B4-BE49-F238E27FC236}">
                <a16:creationId xmlns:a16="http://schemas.microsoft.com/office/drawing/2014/main" id="{D8961094-4685-2058-C0D4-414E91600929}"/>
              </a:ext>
            </a:extLst>
          </p:cNvPr>
          <p:cNvSpPr/>
          <p:nvPr/>
        </p:nvSpPr>
        <p:spPr>
          <a:xfrm>
            <a:off x="7824979" y="2067720"/>
            <a:ext cx="15167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5" name="文字方塊 29">
            <a:extLst>
              <a:ext uri="{FF2B5EF4-FFF2-40B4-BE49-F238E27FC236}">
                <a16:creationId xmlns:a16="http://schemas.microsoft.com/office/drawing/2014/main" id="{CB527F2A-D8CC-F656-C33F-521D11CC925C}"/>
              </a:ext>
            </a:extLst>
          </p:cNvPr>
          <p:cNvSpPr txBox="1"/>
          <p:nvPr/>
        </p:nvSpPr>
        <p:spPr>
          <a:xfrm>
            <a:off x="5104427" y="1703391"/>
            <a:ext cx="5008285" cy="830997"/>
          </a:xfrm>
          <a:prstGeom prst="rect">
            <a:avLst/>
          </a:prstGeom>
          <a:noFill/>
        </p:spPr>
        <p:txBody>
          <a:bodyPr wrap="square" rtlCol="0">
            <a:spAutoFit/>
          </a:bodyPr>
          <a:lstStyle/>
          <a:p>
            <a:pPr>
              <a:defRPr/>
            </a:pPr>
            <a:r>
              <a:rPr lang="en-US" altLang="zh-TW" sz="2400" dirty="0">
                <a:solidFill>
                  <a:prstClr val="black"/>
                </a:solidFill>
                <a:latin typeface="Calibri" panose="020F0502020204030204"/>
                <a:ea typeface="新細明體" panose="02020500000000000000" pitchFamily="18" charset="-120"/>
              </a:rPr>
              <a:t>Movement = </a:t>
            </a:r>
          </a:p>
          <a:p>
            <a:pPr>
              <a:defRPr/>
            </a:pPr>
            <a:r>
              <a:rPr lang="en-US" altLang="zh-TW" sz="2400" dirty="0">
                <a:solidFill>
                  <a:prstClr val="black"/>
                </a:solidFill>
                <a:latin typeface="Calibri" panose="020F0502020204030204"/>
                <a:ea typeface="新細明體" panose="02020500000000000000" pitchFamily="18" charset="-120"/>
              </a:rPr>
              <a:t>Negative of </a:t>
            </a:r>
            <a:r>
              <a:rPr lang="zh-TW" altLang="en-US" sz="2400" dirty="0">
                <a:solidFill>
                  <a:prstClr val="black"/>
                </a:solidFill>
                <a:latin typeface="Cambria Math" panose="02040503050406030204" pitchFamily="18" charset="0"/>
                <a:ea typeface="Cambria Math" panose="02040503050406030204" pitchFamily="18" charset="0"/>
              </a:rPr>
              <a:t>𝜕</a:t>
            </a:r>
            <a:r>
              <a:rPr lang="en-US" altLang="zh-TW" sz="2400" dirty="0">
                <a:solidFill>
                  <a:prstClr val="black"/>
                </a:solidFill>
                <a:latin typeface="Cambria Math" panose="02040503050406030204" pitchFamily="18" charset="0"/>
                <a:ea typeface="Cambria Math" panose="02040503050406030204" pitchFamily="18" charset="0"/>
              </a:rPr>
              <a:t>𝐿</a:t>
            </a:r>
            <a:r>
              <a:rPr lang="zh-TW" altLang="en-US" sz="2400" dirty="0">
                <a:solidFill>
                  <a:prstClr val="black"/>
                </a:solidFill>
                <a:latin typeface="Cambria Math" panose="02040503050406030204" pitchFamily="18" charset="0"/>
                <a:ea typeface="Cambria Math" panose="02040503050406030204" pitchFamily="18" charset="0"/>
              </a:rPr>
              <a:t>∕𝜕</a:t>
            </a:r>
            <a:r>
              <a:rPr lang="en-US" altLang="zh-TW" sz="2400" dirty="0">
                <a:solidFill>
                  <a:prstClr val="black"/>
                </a:solidFill>
                <a:latin typeface="Cambria Math" panose="02040503050406030204" pitchFamily="18" charset="0"/>
                <a:ea typeface="Cambria Math" panose="02040503050406030204" pitchFamily="18" charset="0"/>
              </a:rPr>
              <a:t>𝑤</a:t>
            </a:r>
            <a:r>
              <a:rPr lang="en-US" altLang="zh-TW" sz="2400" dirty="0">
                <a:solidFill>
                  <a:prstClr val="black"/>
                </a:solidFill>
                <a:latin typeface="Calibri" panose="020F0502020204030204"/>
                <a:ea typeface="新細明體" panose="02020500000000000000" pitchFamily="18" charset="-120"/>
              </a:rPr>
              <a:t> + Momentum </a:t>
            </a:r>
            <a:endParaRPr lang="zh-TW" altLang="en-US" sz="2400" dirty="0">
              <a:solidFill>
                <a:prstClr val="black"/>
              </a:solidFill>
              <a:latin typeface="Calibri" panose="020F0502020204030204"/>
              <a:ea typeface="新細明體" panose="02020500000000000000" pitchFamily="18" charset="-120"/>
            </a:endParaRPr>
          </a:p>
        </p:txBody>
      </p:sp>
      <p:cxnSp>
        <p:nvCxnSpPr>
          <p:cNvPr id="16" name="直線接點 51">
            <a:extLst>
              <a:ext uri="{FF2B5EF4-FFF2-40B4-BE49-F238E27FC236}">
                <a16:creationId xmlns:a16="http://schemas.microsoft.com/office/drawing/2014/main" id="{92144637-3165-97E6-74FB-D61A68528ECA}"/>
              </a:ext>
            </a:extLst>
          </p:cNvPr>
          <p:cNvCxnSpPr>
            <a:cxnSpLocks/>
          </p:cNvCxnSpPr>
          <p:nvPr/>
        </p:nvCxnSpPr>
        <p:spPr>
          <a:xfrm>
            <a:off x="8735291" y="4053315"/>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接點 58">
            <a:extLst>
              <a:ext uri="{FF2B5EF4-FFF2-40B4-BE49-F238E27FC236}">
                <a16:creationId xmlns:a16="http://schemas.microsoft.com/office/drawing/2014/main" id="{153246E4-0854-E5C2-DFC9-EEE8649725D9}"/>
              </a:ext>
            </a:extLst>
          </p:cNvPr>
          <p:cNvCxnSpPr>
            <a:cxnSpLocks/>
          </p:cNvCxnSpPr>
          <p:nvPr/>
        </p:nvCxnSpPr>
        <p:spPr>
          <a:xfrm>
            <a:off x="4837676" y="4053316"/>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接點 40">
            <a:extLst>
              <a:ext uri="{FF2B5EF4-FFF2-40B4-BE49-F238E27FC236}">
                <a16:creationId xmlns:a16="http://schemas.microsoft.com/office/drawing/2014/main" id="{38DFE343-2ACF-E63E-3742-2F1B973FCBA2}"/>
              </a:ext>
            </a:extLst>
          </p:cNvPr>
          <p:cNvCxnSpPr>
            <a:cxnSpLocks/>
          </p:cNvCxnSpPr>
          <p:nvPr/>
        </p:nvCxnSpPr>
        <p:spPr>
          <a:xfrm>
            <a:off x="6935216" y="4780560"/>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手繪多邊形 3">
            <a:extLst>
              <a:ext uri="{FF2B5EF4-FFF2-40B4-BE49-F238E27FC236}">
                <a16:creationId xmlns:a16="http://schemas.microsoft.com/office/drawing/2014/main" id="{03515D94-EC57-F338-2FFA-B8B3C9F63D1F}"/>
              </a:ext>
            </a:extLst>
          </p:cNvPr>
          <p:cNvSpPr/>
          <p:nvPr/>
        </p:nvSpPr>
        <p:spPr>
          <a:xfrm>
            <a:off x="2648207" y="1858213"/>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20" name="直線單箭頭接點 6">
            <a:extLst>
              <a:ext uri="{FF2B5EF4-FFF2-40B4-BE49-F238E27FC236}">
                <a16:creationId xmlns:a16="http://schemas.microsoft.com/office/drawing/2014/main" id="{25825F1C-BEFB-7147-F97E-478C51B41ECD}"/>
              </a:ext>
            </a:extLst>
          </p:cNvPr>
          <p:cNvCxnSpPr>
            <a:cxnSpLocks/>
          </p:cNvCxnSpPr>
          <p:nvPr/>
        </p:nvCxnSpPr>
        <p:spPr>
          <a:xfrm>
            <a:off x="2352200" y="5400756"/>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7">
            <a:extLst>
              <a:ext uri="{FF2B5EF4-FFF2-40B4-BE49-F238E27FC236}">
                <a16:creationId xmlns:a16="http://schemas.microsoft.com/office/drawing/2014/main" id="{F2AD0BFD-3A1A-F6FF-DB8E-B8B61739CA33}"/>
              </a:ext>
            </a:extLst>
          </p:cNvPr>
          <p:cNvCxnSpPr>
            <a:cxnSpLocks/>
          </p:cNvCxnSpPr>
          <p:nvPr/>
        </p:nvCxnSpPr>
        <p:spPr>
          <a:xfrm flipV="1">
            <a:off x="2352200" y="1889710"/>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8">
            <a:extLst>
              <a:ext uri="{FF2B5EF4-FFF2-40B4-BE49-F238E27FC236}">
                <a16:creationId xmlns:a16="http://schemas.microsoft.com/office/drawing/2014/main" id="{00463047-099E-7CD4-9010-5B9F28E438C3}"/>
              </a:ext>
            </a:extLst>
          </p:cNvPr>
          <p:cNvSpPr txBox="1"/>
          <p:nvPr/>
        </p:nvSpPr>
        <p:spPr>
          <a:xfrm>
            <a:off x="1938737" y="1443801"/>
            <a:ext cx="762000"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新細明體" panose="02020500000000000000" pitchFamily="18" charset="-120"/>
              </a:rPr>
              <a:t>cost</a:t>
            </a:r>
            <a:endParaRPr lang="zh-TW" altLang="en-US" sz="2400" dirty="0">
              <a:solidFill>
                <a:prstClr val="black"/>
              </a:solidFill>
              <a:latin typeface="Calibri" panose="020F0502020204030204"/>
              <a:ea typeface="新細明體" panose="02020500000000000000" pitchFamily="18" charset="-120"/>
            </a:endParaRPr>
          </a:p>
        </p:txBody>
      </p:sp>
      <p:sp>
        <p:nvSpPr>
          <p:cNvPr id="23" name="橢圓 14">
            <a:extLst>
              <a:ext uri="{FF2B5EF4-FFF2-40B4-BE49-F238E27FC236}">
                <a16:creationId xmlns:a16="http://schemas.microsoft.com/office/drawing/2014/main" id="{49528F58-6250-2A3B-225D-2F212296F49F}"/>
              </a:ext>
            </a:extLst>
          </p:cNvPr>
          <p:cNvSpPr/>
          <p:nvPr/>
        </p:nvSpPr>
        <p:spPr>
          <a:xfrm>
            <a:off x="6623901" y="446403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24" name="橢圓 17">
            <a:extLst>
              <a:ext uri="{FF2B5EF4-FFF2-40B4-BE49-F238E27FC236}">
                <a16:creationId xmlns:a16="http://schemas.microsoft.com/office/drawing/2014/main" id="{B3C5B57D-A988-2579-590D-E5A1976BBCF0}"/>
              </a:ext>
            </a:extLst>
          </p:cNvPr>
          <p:cNvSpPr/>
          <p:nvPr/>
        </p:nvSpPr>
        <p:spPr>
          <a:xfrm>
            <a:off x="2753267" y="188971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25" name="直線單箭頭接點 33">
            <a:extLst>
              <a:ext uri="{FF2B5EF4-FFF2-40B4-BE49-F238E27FC236}">
                <a16:creationId xmlns:a16="http://schemas.microsoft.com/office/drawing/2014/main" id="{797BFF27-D6DC-1E7E-08CD-0E04569DC83F}"/>
              </a:ext>
            </a:extLst>
          </p:cNvPr>
          <p:cNvCxnSpPr>
            <a:cxnSpLocks/>
          </p:cNvCxnSpPr>
          <p:nvPr/>
        </p:nvCxnSpPr>
        <p:spPr>
          <a:xfrm flipV="1">
            <a:off x="3180874" y="5564268"/>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4">
            <a:extLst>
              <a:ext uri="{FF2B5EF4-FFF2-40B4-BE49-F238E27FC236}">
                <a16:creationId xmlns:a16="http://schemas.microsoft.com/office/drawing/2014/main" id="{A76126C5-1D4B-38EB-DA6F-15B008AB7AAD}"/>
              </a:ext>
            </a:extLst>
          </p:cNvPr>
          <p:cNvCxnSpPr>
            <a:cxnSpLocks/>
          </p:cNvCxnSpPr>
          <p:nvPr/>
        </p:nvCxnSpPr>
        <p:spPr>
          <a:xfrm>
            <a:off x="3180873" y="5243984"/>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54">
            <a:extLst>
              <a:ext uri="{FF2B5EF4-FFF2-40B4-BE49-F238E27FC236}">
                <a16:creationId xmlns:a16="http://schemas.microsoft.com/office/drawing/2014/main" id="{8179EFF8-E51E-E230-498E-75F3AABAF195}"/>
              </a:ext>
            </a:extLst>
          </p:cNvPr>
          <p:cNvSpPr/>
          <p:nvPr/>
        </p:nvSpPr>
        <p:spPr>
          <a:xfrm>
            <a:off x="8409997" y="365515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28" name="直線單箭頭接點 57">
            <a:extLst>
              <a:ext uri="{FF2B5EF4-FFF2-40B4-BE49-F238E27FC236}">
                <a16:creationId xmlns:a16="http://schemas.microsoft.com/office/drawing/2014/main" id="{872E367F-0637-2BD5-95AD-004D0328E088}"/>
              </a:ext>
            </a:extLst>
          </p:cNvPr>
          <p:cNvCxnSpPr>
            <a:cxnSpLocks/>
          </p:cNvCxnSpPr>
          <p:nvPr/>
        </p:nvCxnSpPr>
        <p:spPr>
          <a:xfrm flipH="1">
            <a:off x="8239376" y="5224979"/>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63">
            <a:extLst>
              <a:ext uri="{FF2B5EF4-FFF2-40B4-BE49-F238E27FC236}">
                <a16:creationId xmlns:a16="http://schemas.microsoft.com/office/drawing/2014/main" id="{5D58CBB1-3CCE-6BDA-88CE-EEA84E921543}"/>
              </a:ext>
            </a:extLst>
          </p:cNvPr>
          <p:cNvCxnSpPr>
            <a:cxnSpLocks/>
          </p:cNvCxnSpPr>
          <p:nvPr/>
        </p:nvCxnSpPr>
        <p:spPr>
          <a:xfrm>
            <a:off x="8804526" y="5546870"/>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67">
            <a:extLst>
              <a:ext uri="{FF2B5EF4-FFF2-40B4-BE49-F238E27FC236}">
                <a16:creationId xmlns:a16="http://schemas.microsoft.com/office/drawing/2014/main" id="{B206862A-00BB-0C3E-1488-726A5C611927}"/>
              </a:ext>
            </a:extLst>
          </p:cNvPr>
          <p:cNvSpPr txBox="1"/>
          <p:nvPr/>
        </p:nvSpPr>
        <p:spPr>
          <a:xfrm>
            <a:off x="5962901" y="5779191"/>
            <a:ext cx="1915705" cy="461665"/>
          </a:xfrm>
          <a:prstGeom prst="rect">
            <a:avLst/>
          </a:prstGeom>
          <a:noFill/>
        </p:spPr>
        <p:txBody>
          <a:bodyPr wrap="square" rtlCol="0">
            <a:spAutoFit/>
          </a:bodyPr>
          <a:lstStyle/>
          <a:p>
            <a:pPr algn="ctr">
              <a:defRPr/>
            </a:pP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latin typeface="Calibri" panose="020F0502020204030204"/>
                <a:ea typeface="新細明體" panose="02020500000000000000" pitchFamily="18" charset="-120"/>
              </a:rPr>
              <a:t> = 0</a:t>
            </a:r>
            <a:endParaRPr lang="zh-TW" altLang="en-US" sz="2400" dirty="0">
              <a:solidFill>
                <a:srgbClr val="FF0000"/>
              </a:solidFill>
              <a:latin typeface="Calibri" panose="020F0502020204030204"/>
              <a:ea typeface="新細明體" panose="02020500000000000000" pitchFamily="18" charset="-120"/>
            </a:endParaRPr>
          </a:p>
        </p:txBody>
      </p:sp>
      <p:sp>
        <p:nvSpPr>
          <p:cNvPr id="31" name="橢圓 36">
            <a:extLst>
              <a:ext uri="{FF2B5EF4-FFF2-40B4-BE49-F238E27FC236}">
                <a16:creationId xmlns:a16="http://schemas.microsoft.com/office/drawing/2014/main" id="{931AFCC0-B793-41DB-C1E1-093048BE3F90}"/>
              </a:ext>
            </a:extLst>
          </p:cNvPr>
          <p:cNvSpPr/>
          <p:nvPr/>
        </p:nvSpPr>
        <p:spPr>
          <a:xfrm>
            <a:off x="4506456" y="389490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32" name="直線單箭頭接點 37">
            <a:extLst>
              <a:ext uri="{FF2B5EF4-FFF2-40B4-BE49-F238E27FC236}">
                <a16:creationId xmlns:a16="http://schemas.microsoft.com/office/drawing/2014/main" id="{2D602610-0403-D0AA-A6AB-4202E0557EC1}"/>
              </a:ext>
            </a:extLst>
          </p:cNvPr>
          <p:cNvCxnSpPr>
            <a:cxnSpLocks/>
          </p:cNvCxnSpPr>
          <p:nvPr/>
        </p:nvCxnSpPr>
        <p:spPr>
          <a:xfrm>
            <a:off x="4973657" y="5227698"/>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8">
            <a:extLst>
              <a:ext uri="{FF2B5EF4-FFF2-40B4-BE49-F238E27FC236}">
                <a16:creationId xmlns:a16="http://schemas.microsoft.com/office/drawing/2014/main" id="{35681190-9987-F44B-6470-82C3A918C6C0}"/>
              </a:ext>
            </a:extLst>
          </p:cNvPr>
          <p:cNvCxnSpPr>
            <a:cxnSpLocks/>
          </p:cNvCxnSpPr>
          <p:nvPr/>
        </p:nvCxnSpPr>
        <p:spPr>
          <a:xfrm flipV="1">
            <a:off x="5313488" y="5224980"/>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9">
            <a:extLst>
              <a:ext uri="{FF2B5EF4-FFF2-40B4-BE49-F238E27FC236}">
                <a16:creationId xmlns:a16="http://schemas.microsoft.com/office/drawing/2014/main" id="{6AD72690-66B8-43DB-CB84-8760A71ABD22}"/>
              </a:ext>
            </a:extLst>
          </p:cNvPr>
          <p:cNvCxnSpPr>
            <a:cxnSpLocks/>
          </p:cNvCxnSpPr>
          <p:nvPr/>
        </p:nvCxnSpPr>
        <p:spPr>
          <a:xfrm>
            <a:off x="7066136" y="5579177"/>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接點 42">
            <a:extLst>
              <a:ext uri="{FF2B5EF4-FFF2-40B4-BE49-F238E27FC236}">
                <a16:creationId xmlns:a16="http://schemas.microsoft.com/office/drawing/2014/main" id="{610680B2-5A8A-0490-9AAE-8F542D7C160A}"/>
              </a:ext>
            </a:extLst>
          </p:cNvPr>
          <p:cNvCxnSpPr>
            <a:cxnSpLocks/>
          </p:cNvCxnSpPr>
          <p:nvPr/>
        </p:nvCxnSpPr>
        <p:spPr>
          <a:xfrm>
            <a:off x="3050631" y="2477249"/>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橢圓 45">
            <a:extLst>
              <a:ext uri="{FF2B5EF4-FFF2-40B4-BE49-F238E27FC236}">
                <a16:creationId xmlns:a16="http://schemas.microsoft.com/office/drawing/2014/main" id="{146F9D43-F2C6-96A1-1249-372E9BC75B2D}"/>
              </a:ext>
            </a:extLst>
          </p:cNvPr>
          <p:cNvSpPr/>
          <p:nvPr/>
        </p:nvSpPr>
        <p:spPr>
          <a:xfrm>
            <a:off x="2964757" y="529792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7" name="橢圓 46">
            <a:extLst>
              <a:ext uri="{FF2B5EF4-FFF2-40B4-BE49-F238E27FC236}">
                <a16:creationId xmlns:a16="http://schemas.microsoft.com/office/drawing/2014/main" id="{A23789E9-6D70-B748-DC03-5492FC08D904}"/>
              </a:ext>
            </a:extLst>
          </p:cNvPr>
          <p:cNvSpPr/>
          <p:nvPr/>
        </p:nvSpPr>
        <p:spPr>
          <a:xfrm>
            <a:off x="4729619" y="529758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8" name="橢圓 48">
            <a:extLst>
              <a:ext uri="{FF2B5EF4-FFF2-40B4-BE49-F238E27FC236}">
                <a16:creationId xmlns:a16="http://schemas.microsoft.com/office/drawing/2014/main" id="{645AD119-A14C-AD26-92E3-53BD13EB0662}"/>
              </a:ext>
            </a:extLst>
          </p:cNvPr>
          <p:cNvSpPr/>
          <p:nvPr/>
        </p:nvSpPr>
        <p:spPr>
          <a:xfrm>
            <a:off x="6850020" y="5314878"/>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9" name="橢圓 49">
            <a:extLst>
              <a:ext uri="{FF2B5EF4-FFF2-40B4-BE49-F238E27FC236}">
                <a16:creationId xmlns:a16="http://schemas.microsoft.com/office/drawing/2014/main" id="{4BB0542F-CDCE-6F62-5ED1-BB63415A00B8}"/>
              </a:ext>
            </a:extLst>
          </p:cNvPr>
          <p:cNvSpPr/>
          <p:nvPr/>
        </p:nvSpPr>
        <p:spPr>
          <a:xfrm>
            <a:off x="8636574" y="527925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grpSp>
        <p:nvGrpSpPr>
          <p:cNvPr id="40" name="群組 77">
            <a:extLst>
              <a:ext uri="{FF2B5EF4-FFF2-40B4-BE49-F238E27FC236}">
                <a16:creationId xmlns:a16="http://schemas.microsoft.com/office/drawing/2014/main" id="{73D376F5-C000-8A2F-0F71-BA6EAE2F001E}"/>
              </a:ext>
            </a:extLst>
          </p:cNvPr>
          <p:cNvGrpSpPr/>
          <p:nvPr/>
        </p:nvGrpSpPr>
        <p:grpSpPr>
          <a:xfrm>
            <a:off x="5272704" y="2559298"/>
            <a:ext cx="3968486" cy="1363780"/>
            <a:chOff x="4244734" y="2308754"/>
            <a:chExt cx="3968486" cy="1363780"/>
          </a:xfrm>
        </p:grpSpPr>
        <p:cxnSp>
          <p:nvCxnSpPr>
            <p:cNvPr id="41" name="直線單箭頭接點 27">
              <a:extLst>
                <a:ext uri="{FF2B5EF4-FFF2-40B4-BE49-F238E27FC236}">
                  <a16:creationId xmlns:a16="http://schemas.microsoft.com/office/drawing/2014/main" id="{BA92F89F-8422-F62D-2B0B-EB03ECD542CE}"/>
                </a:ext>
              </a:extLst>
            </p:cNvPr>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8">
              <a:extLst>
                <a:ext uri="{FF2B5EF4-FFF2-40B4-BE49-F238E27FC236}">
                  <a16:creationId xmlns:a16="http://schemas.microsoft.com/office/drawing/2014/main" id="{4E742978-4645-D7CA-7008-036D4B83C920}"/>
                </a:ext>
              </a:extLst>
            </p:cNvPr>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30">
                  <a:extLst>
                    <a:ext uri="{FF2B5EF4-FFF2-40B4-BE49-F238E27FC236}">
                      <a16:creationId xmlns:a16="http://schemas.microsoft.com/office/drawing/2014/main" id="{B19708BC-13D0-6151-2271-D38313109C56}"/>
                    </a:ext>
                  </a:extLst>
                </p:cNvPr>
                <p:cNvSpPr txBox="1"/>
                <p:nvPr/>
              </p:nvSpPr>
              <p:spPr>
                <a:xfrm>
                  <a:off x="4947979" y="2308754"/>
                  <a:ext cx="3265241" cy="461665"/>
                </a:xfrm>
                <a:prstGeom prst="rect">
                  <a:avLst/>
                </a:prstGeom>
                <a:noFill/>
              </p:spPr>
              <p:txBody>
                <a:bodyPr wrap="square" rtlCol="0">
                  <a:spAutoFit/>
                </a:bodyPr>
                <a:lstStyle/>
                <a:p>
                  <a:pPr>
                    <a:defRPr/>
                  </a:pPr>
                  <a:r>
                    <a:rPr lang="en-US" altLang="zh-TW" sz="2400" dirty="0">
                      <a:solidFill>
                        <a:prstClr val="black"/>
                      </a:solidFill>
                      <a:latin typeface="Calibri" panose="020F0502020204030204"/>
                      <a:ea typeface="新細明體" panose="02020500000000000000" pitchFamily="18" charset="-120"/>
                    </a:rPr>
                    <a:t>Negative of </a:t>
                  </a:r>
                  <a14:m>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𝐿</m:t>
                      </m:r>
                      <m:r>
                        <a:rPr lang="zh-TW" altLang="en-US" sz="2400" i="1">
                          <a:solidFill>
                            <a:prstClr val="black"/>
                          </a:solidFill>
                          <a:latin typeface="Cambria Math" panose="02040503050406030204" pitchFamily="18" charset="0"/>
                          <a:ea typeface="Cambria Math" panose="02040503050406030204" pitchFamily="18" charset="0"/>
                        </a:rPr>
                        <m:t>∕</m:t>
                      </m:r>
                      <m:r>
                        <a:rPr lang="zh-TW" altLang="en-US"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𝑤</m:t>
                      </m:r>
                    </m:oMath>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44" name="直線單箭頭接點 31">
              <a:extLst>
                <a:ext uri="{FF2B5EF4-FFF2-40B4-BE49-F238E27FC236}">
                  <a16:creationId xmlns:a16="http://schemas.microsoft.com/office/drawing/2014/main" id="{44FD114F-DE94-4A72-EF87-7FCE1009B2C2}"/>
                </a:ext>
              </a:extLst>
            </p:cNvPr>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文字方塊 32">
              <a:extLst>
                <a:ext uri="{FF2B5EF4-FFF2-40B4-BE49-F238E27FC236}">
                  <a16:creationId xmlns:a16="http://schemas.microsoft.com/office/drawing/2014/main" id="{6FE594F8-BF0F-DD7A-7DCE-FB54C70A9AC6}"/>
                </a:ext>
              </a:extLst>
            </p:cNvPr>
            <p:cNvSpPr txBox="1"/>
            <p:nvPr/>
          </p:nvSpPr>
          <p:spPr>
            <a:xfrm>
              <a:off x="4955188" y="2754441"/>
              <a:ext cx="2561545" cy="461665"/>
            </a:xfrm>
            <a:prstGeom prst="rect">
              <a:avLst/>
            </a:prstGeom>
            <a:noFill/>
          </p:spPr>
          <p:txBody>
            <a:bodyPr wrap="square" rtlCol="0">
              <a:spAutoFit/>
            </a:bodyPr>
            <a:lstStyle/>
            <a:p>
              <a:pPr>
                <a:defRPr/>
              </a:pPr>
              <a:r>
                <a:rPr lang="en-US" altLang="zh-TW" sz="2400" dirty="0">
                  <a:solidFill>
                    <a:prstClr val="black"/>
                  </a:solidFill>
                  <a:latin typeface="Calibri" panose="020F0502020204030204"/>
                  <a:ea typeface="新細明體" panose="02020500000000000000" pitchFamily="18" charset="-120"/>
                </a:rPr>
                <a:t>Momentum</a:t>
              </a:r>
              <a:endParaRPr lang="zh-TW" altLang="en-US" sz="2400" dirty="0">
                <a:solidFill>
                  <a:prstClr val="black"/>
                </a:solidFill>
                <a:latin typeface="Calibri" panose="020F0502020204030204"/>
                <a:ea typeface="新細明體" panose="02020500000000000000" pitchFamily="18" charset="-120"/>
              </a:endParaRPr>
            </a:p>
          </p:txBody>
        </p:sp>
        <p:sp>
          <p:nvSpPr>
            <p:cNvPr id="46" name="文字方塊 53">
              <a:extLst>
                <a:ext uri="{FF2B5EF4-FFF2-40B4-BE49-F238E27FC236}">
                  <a16:creationId xmlns:a16="http://schemas.microsoft.com/office/drawing/2014/main" id="{5FC7B1FE-C3D8-E15D-C897-8D5B994B352C}"/>
                </a:ext>
              </a:extLst>
            </p:cNvPr>
            <p:cNvSpPr txBox="1"/>
            <p:nvPr/>
          </p:nvSpPr>
          <p:spPr>
            <a:xfrm>
              <a:off x="4947979" y="3210869"/>
              <a:ext cx="2561545" cy="461665"/>
            </a:xfrm>
            <a:prstGeom prst="rect">
              <a:avLst/>
            </a:prstGeom>
            <a:noFill/>
          </p:spPr>
          <p:txBody>
            <a:bodyPr wrap="square" rtlCol="0">
              <a:spAutoFit/>
            </a:bodyPr>
            <a:lstStyle/>
            <a:p>
              <a:pPr>
                <a:defRPr/>
              </a:pPr>
              <a:r>
                <a:rPr lang="en-US" altLang="zh-TW" sz="2400" dirty="0">
                  <a:solidFill>
                    <a:prstClr val="black"/>
                  </a:solidFill>
                  <a:latin typeface="Calibri" panose="020F0502020204030204"/>
                  <a:ea typeface="新細明體" panose="02020500000000000000" pitchFamily="18" charset="-120"/>
                </a:rPr>
                <a:t>Real Movement</a:t>
              </a:r>
              <a:endParaRPr lang="zh-TW" altLang="en-US" sz="2400" dirty="0">
                <a:solidFill>
                  <a:prstClr val="black"/>
                </a:solidFill>
                <a:latin typeface="Calibri" panose="020F0502020204030204"/>
                <a:ea typeface="新細明體" panose="02020500000000000000" pitchFamily="18" charset="-120"/>
              </a:endParaRPr>
            </a:p>
          </p:txBody>
        </p:sp>
      </p:grpSp>
      <p:cxnSp>
        <p:nvCxnSpPr>
          <p:cNvPr id="47" name="直線單箭頭接點 61">
            <a:extLst>
              <a:ext uri="{FF2B5EF4-FFF2-40B4-BE49-F238E27FC236}">
                <a16:creationId xmlns:a16="http://schemas.microsoft.com/office/drawing/2014/main" id="{94CA83A2-7AD0-A4D4-B12B-415B999DBDF2}"/>
              </a:ext>
            </a:extLst>
          </p:cNvPr>
          <p:cNvCxnSpPr>
            <a:cxnSpLocks/>
          </p:cNvCxnSpPr>
          <p:nvPr/>
        </p:nvCxnSpPr>
        <p:spPr>
          <a:xfrm>
            <a:off x="7066136" y="5271459"/>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66">
            <a:extLst>
              <a:ext uri="{FF2B5EF4-FFF2-40B4-BE49-F238E27FC236}">
                <a16:creationId xmlns:a16="http://schemas.microsoft.com/office/drawing/2014/main" id="{168649E3-4755-DEE4-5497-777212E8F8BE}"/>
              </a:ext>
            </a:extLst>
          </p:cNvPr>
          <p:cNvCxnSpPr>
            <a:cxnSpLocks/>
          </p:cNvCxnSpPr>
          <p:nvPr/>
        </p:nvCxnSpPr>
        <p:spPr>
          <a:xfrm>
            <a:off x="8780456" y="5222068"/>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68">
            <a:extLst>
              <a:ext uri="{FF2B5EF4-FFF2-40B4-BE49-F238E27FC236}">
                <a16:creationId xmlns:a16="http://schemas.microsoft.com/office/drawing/2014/main" id="{337D6924-CF9A-94A7-4A9A-09DA1171F789}"/>
              </a:ext>
            </a:extLst>
          </p:cNvPr>
          <p:cNvCxnSpPr>
            <a:cxnSpLocks/>
          </p:cNvCxnSpPr>
          <p:nvPr/>
        </p:nvCxnSpPr>
        <p:spPr>
          <a:xfrm>
            <a:off x="5004412" y="5569014"/>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32">
            <a:extLst>
              <a:ext uri="{FF2B5EF4-FFF2-40B4-BE49-F238E27FC236}">
                <a16:creationId xmlns:a16="http://schemas.microsoft.com/office/drawing/2014/main" id="{FCFBDB20-6E5A-D4B8-6425-C313711C31BA}"/>
              </a:ext>
            </a:extLst>
          </p:cNvPr>
          <p:cNvSpPr txBox="1"/>
          <p:nvPr/>
        </p:nvSpPr>
        <p:spPr>
          <a:xfrm>
            <a:off x="586421" y="976170"/>
            <a:ext cx="461835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Ø"/>
            </a:pPr>
            <a:r>
              <a:rPr lang="zh-CN" altLang="en-US" sz="2400" b="0" dirty="0">
                <a:solidFill>
                  <a:schemeClr val="tx1"/>
                </a:solidFill>
              </a:rPr>
              <a:t>动量随机梯度下降（</a:t>
            </a:r>
            <a:r>
              <a:rPr lang="en-US" altLang="zh-CN" sz="2400" b="0" dirty="0">
                <a:solidFill>
                  <a:schemeClr val="tx1"/>
                </a:solidFill>
              </a:rPr>
              <a:t>SGDM</a:t>
            </a:r>
            <a:r>
              <a:rPr lang="zh-CN" altLang="en-US" sz="2400" b="0" dirty="0">
                <a:solidFill>
                  <a:schemeClr val="tx1"/>
                </a:solidFill>
              </a:rPr>
              <a:t>）</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39</a:t>
            </a:fld>
            <a:endParaRPr lang="zh-CN" altLang="en-US" dirty="0"/>
          </a:p>
        </p:txBody>
      </p:sp>
    </p:spTree>
    <p:extLst>
      <p:ext uri="{BB962C8B-B14F-4D97-AF65-F5344CB8AC3E}">
        <p14:creationId xmlns:p14="http://schemas.microsoft.com/office/powerpoint/2010/main" val="328920697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4" grpId="0" animBg="1"/>
      <p:bldP spid="27" grpId="0" animBg="1"/>
      <p:bldP spid="30" grpId="0"/>
      <p:bldP spid="31" grpId="0" animBg="1"/>
      <p:bldP spid="36" grpId="0" animBg="1"/>
      <p:bldP spid="37" grpId="0" animBg="1"/>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75327" y="623212"/>
            <a:ext cx="7715191" cy="436017"/>
          </a:xfrm>
        </p:spPr>
        <p:txBody>
          <a:bodyPr/>
          <a:lstStyle/>
          <a:p>
            <a:pPr marL="0" indent="0">
              <a:buNone/>
            </a:pPr>
            <a:r>
              <a:rPr lang="zh-CN" altLang="en-US" sz="4000" dirty="0"/>
              <a:t>深度学习中常见的正则化策略</a:t>
            </a:r>
          </a:p>
          <a:p>
            <a:pPr marL="0" indent="0">
              <a:buNone/>
            </a:pPr>
            <a:endParaRPr lang="zh-CN" altLang="en-US" sz="4000" dirty="0"/>
          </a:p>
        </p:txBody>
      </p:sp>
      <p:sp>
        <p:nvSpPr>
          <p:cNvPr id="5" name="矩形 4">
            <a:extLst>
              <a:ext uri="{FF2B5EF4-FFF2-40B4-BE49-F238E27FC236}">
                <a16:creationId xmlns:a16="http://schemas.microsoft.com/office/drawing/2014/main" id="{0D4CC6B2-4F9A-19F8-630B-F3AB6364B819}"/>
              </a:ext>
            </a:extLst>
          </p:cNvPr>
          <p:cNvSpPr/>
          <p:nvPr/>
        </p:nvSpPr>
        <p:spPr>
          <a:xfrm>
            <a:off x="-345818" y="1059229"/>
            <a:ext cx="12023125" cy="4674485"/>
          </a:xfrm>
          <a:prstGeom prst="rect">
            <a:avLst/>
          </a:prstGeom>
        </p:spPr>
        <p:txBody>
          <a:bodyPr wrap="square">
            <a:spAutoFit/>
          </a:bodyPr>
          <a:lstStyle/>
          <a:p>
            <a:pPr marL="1143000" lvl="1" indent="-342900" algn="just" fontAlgn="auto">
              <a:lnSpc>
                <a:spcPct val="150000"/>
              </a:lnSpc>
              <a:spcBef>
                <a:spcPts val="1200"/>
              </a:spcBef>
              <a:buFont typeface="Wingdings" pitchFamily="2" charset="2"/>
              <a:buChar char="q"/>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数据预处理：</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剔除明显错误样本，通过对原始数据进行微调创造更多的训练数据</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1" indent="-342900" algn="just">
              <a:lnSpc>
                <a:spcPct val="150000"/>
              </a:lnSpc>
              <a:spcBef>
                <a:spcPts val="1200"/>
              </a:spcBef>
              <a:buFont typeface="Wingdings" pitchFamily="2" charset="2"/>
              <a:buChar char="q"/>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正则化（参数范数惩罚）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：在误差目标函数中增加一项描述网络复杂程度的部分</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例如连接权值与阈值的平方和</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143000" lvl="1" indent="-342900" algn="just" fontAlgn="auto">
              <a:lnSpc>
                <a:spcPct val="150000"/>
              </a:lnSpc>
              <a:spcBef>
                <a:spcPts val="1200"/>
              </a:spcBef>
              <a:buFont typeface="Wingdings" pitchFamily="2" charset="2"/>
              <a:buChar char="q"/>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早停</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：训练过程中</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若训练误差降低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但验证误差升高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则停止训练</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marL="1143000" lvl="1" indent="-342900" algn="just" fontAlgn="auto">
              <a:lnSpc>
                <a:spcPct val="150000"/>
              </a:lnSpc>
              <a:spcBef>
                <a:spcPts val="1200"/>
              </a:spcBef>
              <a:buFont typeface="Wingdings" pitchFamily="2" charset="2"/>
              <a:buChar char="q"/>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Dropout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：在训练中暂时丢弃一部分神经元及其连接</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1" indent="-342900" algn="just" fontAlgn="auto">
              <a:lnSpc>
                <a:spcPct val="150000"/>
              </a:lnSpc>
              <a:spcBef>
                <a:spcPts val="1200"/>
              </a:spcBef>
              <a:buFont typeface="Wingdings" pitchFamily="2" charset="2"/>
              <a:buChar char="q"/>
            </a:pPr>
            <a:r>
              <a:rPr lang="en-US" altLang="zh-CN" sz="24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DropConnect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：将网络架构权重的一个随机选择子集设置为零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1" indent="-342900" algn="just" fontAlgn="auto">
              <a:lnSpc>
                <a:spcPct val="150000"/>
              </a:lnSpc>
              <a:spcBef>
                <a:spcPts val="1200"/>
              </a:spcBef>
              <a:buFont typeface="Wingdings" pitchFamily="2" charset="2"/>
              <a:buChar char="q"/>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批标准化（</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Batch Normalization</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：解决数据分布不一致的问题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4</a:t>
            </a:fld>
            <a:endParaRPr lang="zh-CN" altLang="en-US" dirty="0"/>
          </a:p>
        </p:txBody>
      </p:sp>
    </p:spTree>
    <p:extLst>
      <p:ext uri="{BB962C8B-B14F-4D97-AF65-F5344CB8AC3E}">
        <p14:creationId xmlns:p14="http://schemas.microsoft.com/office/powerpoint/2010/main" val="84641157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1C1F78CB-0995-066A-6B84-E76EA78EF938}"/>
              </a:ext>
            </a:extLst>
          </p:cNvPr>
          <p:cNvSpPr txBox="1"/>
          <p:nvPr/>
        </p:nvSpPr>
        <p:spPr>
          <a:xfrm>
            <a:off x="604531" y="0"/>
            <a:ext cx="6096000" cy="905761"/>
          </a:xfrm>
          <a:prstGeom prst="rect">
            <a:avLst/>
          </a:prstGeom>
          <a:noFill/>
        </p:spPr>
        <p:txBody>
          <a:bodyPr wrap="square">
            <a:spAutoFit/>
          </a:bodyPr>
          <a:lstStyle/>
          <a:p>
            <a:pPr algn="l">
              <a:lnSpc>
                <a:spcPct val="150000"/>
              </a:lnSpc>
            </a:pPr>
            <a:r>
              <a:rPr lang="en-US" altLang="zh-CN" sz="4000" b="1" dirty="0"/>
              <a:t>3 </a:t>
            </a:r>
            <a:r>
              <a:rPr lang="zh-CN" altLang="en-US" sz="4000" b="1" dirty="0"/>
              <a:t>深度学习优化器</a:t>
            </a:r>
          </a:p>
        </p:txBody>
      </p:sp>
      <p:sp>
        <p:nvSpPr>
          <p:cNvPr id="14" name="文本框 32">
            <a:extLst>
              <a:ext uri="{FF2B5EF4-FFF2-40B4-BE49-F238E27FC236}">
                <a16:creationId xmlns:a16="http://schemas.microsoft.com/office/drawing/2014/main" id="{5E856890-C27F-FABE-5621-8245808707E3}"/>
              </a:ext>
            </a:extLst>
          </p:cNvPr>
          <p:cNvSpPr txBox="1"/>
          <p:nvPr/>
        </p:nvSpPr>
        <p:spPr>
          <a:xfrm>
            <a:off x="609702" y="900670"/>
            <a:ext cx="461835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Ø"/>
            </a:pPr>
            <a:r>
              <a:rPr lang="en-US" altLang="zh-CN" sz="2400" b="0" dirty="0">
                <a:solidFill>
                  <a:schemeClr val="tx1"/>
                </a:solidFill>
              </a:rPr>
              <a:t>Adam</a:t>
            </a:r>
          </a:p>
        </p:txBody>
      </p:sp>
      <p:sp>
        <p:nvSpPr>
          <p:cNvPr id="15" name="文本框 32">
            <a:extLst>
              <a:ext uri="{FF2B5EF4-FFF2-40B4-BE49-F238E27FC236}">
                <a16:creationId xmlns:a16="http://schemas.microsoft.com/office/drawing/2014/main" id="{DAD9B87A-9E97-0282-93E4-9A11C56FB792}"/>
              </a:ext>
            </a:extLst>
          </p:cNvPr>
          <p:cNvSpPr txBox="1"/>
          <p:nvPr/>
        </p:nvSpPr>
        <p:spPr>
          <a:xfrm>
            <a:off x="1135287" y="1592089"/>
            <a:ext cx="8688335" cy="1135054"/>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en-CN" altLang="zh-CN" sz="2400" b="0" dirty="0">
                <a:solidFill>
                  <a:schemeClr val="tx1"/>
                </a:solidFill>
              </a:rPr>
              <a:t>Adam=</a:t>
            </a:r>
            <a:r>
              <a:rPr lang="en-US" altLang="zh-CN" sz="2400" b="0" dirty="0" err="1">
                <a:solidFill>
                  <a:schemeClr val="tx1"/>
                </a:solidFill>
              </a:rPr>
              <a:t>RMSProp</a:t>
            </a:r>
            <a:r>
              <a:rPr lang="en-US" altLang="zh-CN" sz="2400" b="0" dirty="0">
                <a:solidFill>
                  <a:schemeClr val="tx1"/>
                </a:solidFill>
              </a:rPr>
              <a:t> (Advanced </a:t>
            </a:r>
            <a:r>
              <a:rPr lang="en-US" altLang="zh-CN" sz="2400" b="0" dirty="0" err="1">
                <a:solidFill>
                  <a:schemeClr val="tx1"/>
                </a:solidFill>
              </a:rPr>
              <a:t>Adagrad</a:t>
            </a:r>
            <a:r>
              <a:rPr lang="en-US" altLang="zh-CN" sz="2400" b="0" dirty="0">
                <a:solidFill>
                  <a:schemeClr val="tx1"/>
                </a:solidFill>
              </a:rPr>
              <a:t>) + Momentum </a:t>
            </a:r>
          </a:p>
          <a:p>
            <a:pPr marL="342900" indent="-342900" algn="l">
              <a:lnSpc>
                <a:spcPct val="150000"/>
              </a:lnSpc>
              <a:buFont typeface="Wingdings" pitchFamily="2" charset="2"/>
              <a:buChar char="q"/>
            </a:pPr>
            <a:endParaRPr lang="en-US" altLang="zh-CN" sz="2400" b="0" dirty="0">
              <a:solidFill>
                <a:schemeClr val="tx1"/>
              </a:solidFill>
            </a:endParaRPr>
          </a:p>
        </p:txBody>
      </p:sp>
      <p:sp>
        <p:nvSpPr>
          <p:cNvPr id="16" name="文本框 101">
            <a:extLst>
              <a:ext uri="{FF2B5EF4-FFF2-40B4-BE49-F238E27FC236}">
                <a16:creationId xmlns:a16="http://schemas.microsoft.com/office/drawing/2014/main" id="{B172F0CF-0D72-D281-1806-D2DF9E39A0FE}"/>
              </a:ext>
            </a:extLst>
          </p:cNvPr>
          <p:cNvSpPr txBox="1"/>
          <p:nvPr/>
        </p:nvSpPr>
        <p:spPr>
          <a:xfrm>
            <a:off x="1461303" y="2417527"/>
            <a:ext cx="6719939" cy="1135054"/>
          </a:xfrm>
          <a:prstGeom prst="rect">
            <a:avLst/>
          </a:prstGeom>
          <a:noFill/>
          <a:ln w="9525">
            <a:noFill/>
          </a:ln>
        </p:spPr>
        <p:txBody>
          <a:bodyPr wrap="square">
            <a:spAutoFit/>
          </a:bodyPr>
          <a:lstStyle/>
          <a:p>
            <a:pPr marL="342900" indent="-342900">
              <a:lnSpc>
                <a:spcPct val="150000"/>
              </a:lnSpc>
              <a:buFont typeface="Wingdings" pitchFamily="2" charset="2"/>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可以独立的调整每一个参数的学习率</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itchFamily="2" charset="2"/>
              <a:buChar char="ü"/>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结合梯度与动量来更新参数</a:t>
            </a:r>
          </a:p>
        </p:txBody>
      </p:sp>
      <p:sp>
        <p:nvSpPr>
          <p:cNvPr id="17" name="文本框 32">
            <a:extLst>
              <a:ext uri="{FF2B5EF4-FFF2-40B4-BE49-F238E27FC236}">
                <a16:creationId xmlns:a16="http://schemas.microsoft.com/office/drawing/2014/main" id="{FBCD60D6-5A2A-AFD9-10CE-A3B4BC64C27C}"/>
              </a:ext>
            </a:extLst>
          </p:cNvPr>
          <p:cNvSpPr txBox="1"/>
          <p:nvPr/>
        </p:nvSpPr>
        <p:spPr>
          <a:xfrm>
            <a:off x="1135287" y="4130857"/>
            <a:ext cx="8688335" cy="581057"/>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marL="342900" indent="-342900" algn="l">
              <a:lnSpc>
                <a:spcPct val="150000"/>
              </a:lnSpc>
              <a:buFont typeface="Wingdings" pitchFamily="2" charset="2"/>
              <a:buChar char="q"/>
            </a:pPr>
            <a:r>
              <a:rPr lang="en-CN" altLang="zh-CN" sz="2400" b="0" dirty="0">
                <a:solidFill>
                  <a:schemeClr val="tx1"/>
                </a:solidFill>
              </a:rPr>
              <a:t>Adam</a:t>
            </a:r>
            <a:r>
              <a:rPr lang="zh-CN" altLang="en-CN" sz="2400" b="0" dirty="0">
                <a:solidFill>
                  <a:schemeClr val="tx1"/>
                </a:solidFill>
              </a:rPr>
              <a:t>是</a:t>
            </a:r>
            <a:r>
              <a:rPr lang="zh-CN" altLang="en-US" sz="2400" b="0" dirty="0">
                <a:solidFill>
                  <a:schemeClr val="tx1"/>
                </a:solidFill>
              </a:rPr>
              <a:t>目前常用的参数更新方法</a:t>
            </a:r>
            <a:endParaRPr lang="en-US" altLang="zh-CN" sz="2400" b="0" dirty="0">
              <a:solidFill>
                <a:schemeClr val="tx1"/>
              </a:solidFill>
            </a:endParaRPr>
          </a:p>
        </p:txBody>
      </p:sp>
      <p:pic>
        <p:nvPicPr>
          <p:cNvPr id="18" name="圖片 4">
            <a:extLst>
              <a:ext uri="{FF2B5EF4-FFF2-40B4-BE49-F238E27FC236}">
                <a16:creationId xmlns:a16="http://schemas.microsoft.com/office/drawing/2014/main" id="{A3ED9D9C-6B60-E52E-B20B-9A5BC150FD27}"/>
              </a:ext>
            </a:extLst>
          </p:cNvPr>
          <p:cNvPicPr>
            <a:picLocks noChangeAspect="1"/>
          </p:cNvPicPr>
          <p:nvPr/>
        </p:nvPicPr>
        <p:blipFill>
          <a:blip r:embed="rId2"/>
          <a:stretch>
            <a:fillRect/>
          </a:stretch>
        </p:blipFill>
        <p:spPr>
          <a:xfrm>
            <a:off x="2536802" y="5092046"/>
            <a:ext cx="7414961" cy="945044"/>
          </a:xfrm>
          <a:prstGeom prst="rect">
            <a:avLst/>
          </a:prstGeom>
        </p:spPr>
      </p:pic>
      <p:cxnSp>
        <p:nvCxnSpPr>
          <p:cNvPr id="19" name="直線接點 10">
            <a:extLst>
              <a:ext uri="{FF2B5EF4-FFF2-40B4-BE49-F238E27FC236}">
                <a16:creationId xmlns:a16="http://schemas.microsoft.com/office/drawing/2014/main" id="{EAB5A436-3B54-CF22-5A29-FB8E3657E71F}"/>
              </a:ext>
            </a:extLst>
          </p:cNvPr>
          <p:cNvCxnSpPr/>
          <p:nvPr/>
        </p:nvCxnSpPr>
        <p:spPr>
          <a:xfrm>
            <a:off x="6663252" y="5745683"/>
            <a:ext cx="971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4"/>
          </p:nvPr>
        </p:nvSpPr>
        <p:spPr/>
        <p:txBody>
          <a:bodyPr/>
          <a:lstStyle/>
          <a:p>
            <a:fld id="{AF69888C-E133-43D9-A638-B5C95925B91C}" type="slidenum">
              <a:rPr lang="zh-CN" altLang="en-US" smtClean="0"/>
              <a:t>40</a:t>
            </a:fld>
            <a:endParaRPr lang="zh-CN" altLang="en-US" dirty="0"/>
          </a:p>
        </p:txBody>
      </p:sp>
    </p:spTree>
    <p:extLst>
      <p:ext uri="{BB962C8B-B14F-4D97-AF65-F5344CB8AC3E}">
        <p14:creationId xmlns:p14="http://schemas.microsoft.com/office/powerpoint/2010/main" val="418137164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pic>
        <p:nvPicPr>
          <p:cNvPr id="4" name="圖片 6">
            <a:extLst>
              <a:ext uri="{FF2B5EF4-FFF2-40B4-BE49-F238E27FC236}">
                <a16:creationId xmlns:a16="http://schemas.microsoft.com/office/drawing/2014/main" id="{CBC25932-81B9-7B52-4062-98269DFD51AD}"/>
              </a:ext>
            </a:extLst>
          </p:cNvPr>
          <p:cNvPicPr>
            <a:picLocks noChangeAspect="1"/>
          </p:cNvPicPr>
          <p:nvPr/>
        </p:nvPicPr>
        <p:blipFill>
          <a:blip r:embed="rId2"/>
          <a:stretch>
            <a:fillRect/>
          </a:stretch>
        </p:blipFill>
        <p:spPr>
          <a:xfrm>
            <a:off x="2547910" y="1445036"/>
            <a:ext cx="6659918" cy="4339037"/>
          </a:xfrm>
          <a:prstGeom prst="rect">
            <a:avLst/>
          </a:prstGeom>
        </p:spPr>
      </p:pic>
      <p:sp>
        <p:nvSpPr>
          <p:cNvPr id="5" name="文字方塊 2">
            <a:extLst>
              <a:ext uri="{FF2B5EF4-FFF2-40B4-BE49-F238E27FC236}">
                <a16:creationId xmlns:a16="http://schemas.microsoft.com/office/drawing/2014/main" id="{B86F1FFA-B419-9068-41A8-72873B30315C}"/>
              </a:ext>
            </a:extLst>
          </p:cNvPr>
          <p:cNvSpPr txBox="1"/>
          <p:nvPr/>
        </p:nvSpPr>
        <p:spPr>
          <a:xfrm>
            <a:off x="2652011" y="4438700"/>
            <a:ext cx="646931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defRPr/>
            </a:pPr>
            <a:r>
              <a:rPr lang="zh-TW" altLang="en-US" sz="2800" dirty="0">
                <a:solidFill>
                  <a:prstClr val="white"/>
                </a:solidFill>
                <a:latin typeface="+mn-ea"/>
              </a:rPr>
              <a:t>更深并不意味着更好</a:t>
            </a:r>
          </a:p>
        </p:txBody>
      </p:sp>
      <p:sp>
        <p:nvSpPr>
          <p:cNvPr id="6" name="矩形 3">
            <a:extLst>
              <a:ext uri="{FF2B5EF4-FFF2-40B4-BE49-F238E27FC236}">
                <a16:creationId xmlns:a16="http://schemas.microsoft.com/office/drawing/2014/main" id="{2EB3EE8B-FB2D-9918-17EA-796AEB9D80B3}"/>
              </a:ext>
            </a:extLst>
          </p:cNvPr>
          <p:cNvSpPr/>
          <p:nvPr/>
        </p:nvSpPr>
        <p:spPr>
          <a:xfrm>
            <a:off x="4246915" y="3314536"/>
            <a:ext cx="3047952" cy="5473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TW" altLang="en-US" sz="2800" b="1" dirty="0">
                <a:solidFill>
                  <a:prstClr val="white"/>
                </a:solidFill>
                <a:latin typeface="+mn-ea"/>
              </a:rPr>
              <a:t>训练数据上</a:t>
            </a:r>
            <a:r>
              <a:rPr lang="zh-TW" altLang="en-US" sz="2800" dirty="0">
                <a:solidFill>
                  <a:prstClr val="white"/>
                </a:solidFill>
                <a:latin typeface="+mn-ea"/>
              </a:rPr>
              <a:t>的结果</a:t>
            </a:r>
          </a:p>
        </p:txBody>
      </p:sp>
      <p:cxnSp>
        <p:nvCxnSpPr>
          <p:cNvPr id="7" name="直線單箭頭接點 5">
            <a:extLst>
              <a:ext uri="{FF2B5EF4-FFF2-40B4-BE49-F238E27FC236}">
                <a16:creationId xmlns:a16="http://schemas.microsoft.com/office/drawing/2014/main" id="{CB88B4AB-5FDD-5538-783C-4A5EDDD6DC7C}"/>
              </a:ext>
            </a:extLst>
          </p:cNvPr>
          <p:cNvCxnSpPr>
            <a:stCxn id="6" idx="0"/>
          </p:cNvCxnSpPr>
          <p:nvPr/>
        </p:nvCxnSpPr>
        <p:spPr>
          <a:xfrm flipV="1">
            <a:off x="5770891" y="2569200"/>
            <a:ext cx="1074638" cy="745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3">
            <a:extLst>
              <a:ext uri="{FF2B5EF4-FFF2-40B4-BE49-F238E27FC236}">
                <a16:creationId xmlns:a16="http://schemas.microsoft.com/office/drawing/2014/main" id="{AA29B0BC-9B45-A3F2-2481-D4485BC4CB44}"/>
              </a:ext>
            </a:extLst>
          </p:cNvPr>
          <p:cNvSpPr txBox="1"/>
          <p:nvPr/>
        </p:nvSpPr>
        <p:spPr>
          <a:xfrm>
            <a:off x="975278" y="864684"/>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深度神经网络的性能</a:t>
            </a:r>
          </a:p>
        </p:txBody>
      </p:sp>
      <p:sp>
        <p:nvSpPr>
          <p:cNvPr id="9" name="文本框 3">
            <a:extLst>
              <a:ext uri="{FF2B5EF4-FFF2-40B4-BE49-F238E27FC236}">
                <a16:creationId xmlns:a16="http://schemas.microsoft.com/office/drawing/2014/main" id="{B54B18EA-3593-355C-F386-F3106C9197CE}"/>
              </a:ext>
            </a:extLst>
          </p:cNvPr>
          <p:cNvSpPr txBox="1"/>
          <p:nvPr/>
        </p:nvSpPr>
        <p:spPr>
          <a:xfrm>
            <a:off x="1088742" y="5767570"/>
            <a:ext cx="9401810" cy="580352"/>
          </a:xfrm>
          <a:prstGeom prst="rect">
            <a:avLst/>
          </a:prstGeom>
          <a:noFill/>
        </p:spPr>
        <p:txBody>
          <a:bodyPr wrap="square" rtlCol="0" anchor="t">
            <a:spAutoFit/>
          </a:bodyPr>
          <a:lstStyle/>
          <a:p>
            <a:pPr marL="342900" indent="-342900">
              <a:lnSpc>
                <a:spcPct val="150000"/>
              </a:lnSpc>
              <a:buFont typeface="Wingdings" pitchFamily="2" charset="2"/>
              <a:buChar char="q"/>
            </a:pPr>
            <a:r>
              <a:rPr lang="en-US" altLang="zh-CN" sz="2400" dirty="0"/>
              <a:t>1980</a:t>
            </a:r>
            <a:r>
              <a:rPr lang="zh-CN" altLang="en-US" sz="2400" dirty="0"/>
              <a:t>年代，激活函数一般使用</a:t>
            </a:r>
            <a:r>
              <a:rPr lang="en-US" altLang="zh-CN" sz="2400" dirty="0"/>
              <a:t>sigmoid</a:t>
            </a:r>
            <a:r>
              <a:rPr lang="zh-CN" altLang="en-US" sz="2400" dirty="0"/>
              <a:t>函数</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41</a:t>
            </a:fld>
            <a:endParaRPr lang="zh-CN" altLang="en-US" dirty="0"/>
          </a:p>
        </p:txBody>
      </p:sp>
    </p:spTree>
    <p:extLst>
      <p:ext uri="{BB962C8B-B14F-4D97-AF65-F5344CB8AC3E}">
        <p14:creationId xmlns:p14="http://schemas.microsoft.com/office/powerpoint/2010/main" val="345156758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sp>
        <p:nvSpPr>
          <p:cNvPr id="144" name="矩形 136">
            <a:extLst>
              <a:ext uri="{FF2B5EF4-FFF2-40B4-BE49-F238E27FC236}">
                <a16:creationId xmlns:a16="http://schemas.microsoft.com/office/drawing/2014/main" id="{CB91DCC9-B65B-2E51-6BD5-ED79937CF57F}"/>
              </a:ext>
            </a:extLst>
          </p:cNvPr>
          <p:cNvSpPr/>
          <p:nvPr/>
        </p:nvSpPr>
        <p:spPr>
          <a:xfrm>
            <a:off x="3518245" y="163314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45" name="矩形 137">
            <a:extLst>
              <a:ext uri="{FF2B5EF4-FFF2-40B4-BE49-F238E27FC236}">
                <a16:creationId xmlns:a16="http://schemas.microsoft.com/office/drawing/2014/main" id="{9B0C2B5D-5703-F431-97B6-D09036A4ED36}"/>
              </a:ext>
            </a:extLst>
          </p:cNvPr>
          <p:cNvSpPr/>
          <p:nvPr/>
        </p:nvSpPr>
        <p:spPr>
          <a:xfrm>
            <a:off x="4843831" y="161680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46" name="矩形 138">
            <a:extLst>
              <a:ext uri="{FF2B5EF4-FFF2-40B4-BE49-F238E27FC236}">
                <a16:creationId xmlns:a16="http://schemas.microsoft.com/office/drawing/2014/main" id="{BFBC12A5-C2DB-A08F-117F-4D3258B5DE1F}"/>
              </a:ext>
            </a:extLst>
          </p:cNvPr>
          <p:cNvSpPr/>
          <p:nvPr/>
        </p:nvSpPr>
        <p:spPr>
          <a:xfrm>
            <a:off x="6877168" y="164394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47" name="矩形 140">
            <a:extLst>
              <a:ext uri="{FF2B5EF4-FFF2-40B4-BE49-F238E27FC236}">
                <a16:creationId xmlns:a16="http://schemas.microsoft.com/office/drawing/2014/main" id="{4696CF3C-7EF5-6E58-2395-44D125A8675B}"/>
              </a:ext>
            </a:extLst>
          </p:cNvPr>
          <p:cNvSpPr/>
          <p:nvPr/>
        </p:nvSpPr>
        <p:spPr>
          <a:xfrm>
            <a:off x="2335143" y="1660788"/>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cxnSp>
        <p:nvCxnSpPr>
          <p:cNvPr id="148" name="直線單箭頭接點 141">
            <a:extLst>
              <a:ext uri="{FF2B5EF4-FFF2-40B4-BE49-F238E27FC236}">
                <a16:creationId xmlns:a16="http://schemas.microsoft.com/office/drawing/2014/main" id="{89D1FDB2-26A7-A05C-DE86-487AB1FB3EAB}"/>
              </a:ext>
            </a:extLst>
          </p:cNvPr>
          <p:cNvCxnSpPr/>
          <p:nvPr/>
        </p:nvCxnSpPr>
        <p:spPr>
          <a:xfrm>
            <a:off x="7263976" y="2692362"/>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2">
            <a:extLst>
              <a:ext uri="{FF2B5EF4-FFF2-40B4-BE49-F238E27FC236}">
                <a16:creationId xmlns:a16="http://schemas.microsoft.com/office/drawing/2014/main" id="{C771990D-9F4F-5FB2-A847-58EF52DE0366}"/>
              </a:ext>
            </a:extLst>
          </p:cNvPr>
          <p:cNvCxnSpPr/>
          <p:nvPr/>
        </p:nvCxnSpPr>
        <p:spPr>
          <a:xfrm>
            <a:off x="7373292" y="3938252"/>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3">
            <a:extLst>
              <a:ext uri="{FF2B5EF4-FFF2-40B4-BE49-F238E27FC236}">
                <a16:creationId xmlns:a16="http://schemas.microsoft.com/office/drawing/2014/main" id="{F20F4BD4-D816-939E-EE92-08B0D6448A13}"/>
              </a:ext>
            </a:extLst>
          </p:cNvPr>
          <p:cNvCxnSpPr/>
          <p:nvPr/>
        </p:nvCxnSpPr>
        <p:spPr>
          <a:xfrm>
            <a:off x="7240092" y="1913559"/>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矩形 144">
            <a:extLst>
              <a:ext uri="{FF2B5EF4-FFF2-40B4-BE49-F238E27FC236}">
                <a16:creationId xmlns:a16="http://schemas.microsoft.com/office/drawing/2014/main" id="{6B2FB530-8C80-A92D-0D3B-E92521CDB7D0}"/>
              </a:ext>
            </a:extLst>
          </p:cNvPr>
          <p:cNvSpPr/>
          <p:nvPr/>
        </p:nvSpPr>
        <p:spPr>
          <a:xfrm>
            <a:off x="2403530" y="237848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52" name="矩形 145">
            <a:extLst>
              <a:ext uri="{FF2B5EF4-FFF2-40B4-BE49-F238E27FC236}">
                <a16:creationId xmlns:a16="http://schemas.microsoft.com/office/drawing/2014/main" id="{AD440F74-9870-ED76-1348-86520DFAB00D}"/>
              </a:ext>
            </a:extLst>
          </p:cNvPr>
          <p:cNvSpPr/>
          <p:nvPr/>
        </p:nvSpPr>
        <p:spPr>
          <a:xfrm>
            <a:off x="2409348" y="180815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53" name="Object 12">
            <a:extLst>
              <a:ext uri="{FF2B5EF4-FFF2-40B4-BE49-F238E27FC236}">
                <a16:creationId xmlns:a16="http://schemas.microsoft.com/office/drawing/2014/main" id="{EF7BC40F-CEB6-6294-03C1-8B0509819EBD}"/>
              </a:ext>
            </a:extLst>
          </p:cNvPr>
          <p:cNvGraphicFramePr>
            <a:graphicFrameLocks noChangeAspect="1"/>
          </p:cNvGraphicFramePr>
          <p:nvPr/>
        </p:nvGraphicFramePr>
        <p:xfrm>
          <a:off x="2422047" y="1712902"/>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53" name="Object 12">
                        <a:extLst>
                          <a:ext uri="{FF2B5EF4-FFF2-40B4-BE49-F238E27FC236}">
                            <a16:creationId xmlns:a16="http://schemas.microsoft.com/office/drawing/2014/main" id="{EF7BC40F-CEB6-6294-03C1-8B0509819EBD}"/>
                          </a:ext>
                        </a:extLst>
                      </p:cNvPr>
                      <p:cNvPicPr>
                        <a:picLocks noChangeAspect="1" noChangeArrowheads="1"/>
                      </p:cNvPicPr>
                      <p:nvPr/>
                    </p:nvPicPr>
                    <p:blipFill>
                      <a:blip r:embed="rId3"/>
                      <a:srcRect/>
                      <a:stretch>
                        <a:fillRect/>
                      </a:stretch>
                    </p:blipFill>
                    <p:spPr bwMode="auto">
                      <a:xfrm>
                        <a:off x="2422047" y="1712902"/>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 name="Object 12">
            <a:extLst>
              <a:ext uri="{FF2B5EF4-FFF2-40B4-BE49-F238E27FC236}">
                <a16:creationId xmlns:a16="http://schemas.microsoft.com/office/drawing/2014/main" id="{99F8C887-F176-20BF-8C50-DC7A8A0CD118}"/>
              </a:ext>
            </a:extLst>
          </p:cNvPr>
          <p:cNvGraphicFramePr>
            <a:graphicFrameLocks noChangeAspect="1"/>
          </p:cNvGraphicFramePr>
          <p:nvPr/>
        </p:nvGraphicFramePr>
        <p:xfrm>
          <a:off x="2427344" y="2295632"/>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4" name="Object 12">
                        <a:extLst>
                          <a:ext uri="{FF2B5EF4-FFF2-40B4-BE49-F238E27FC236}">
                            <a16:creationId xmlns:a16="http://schemas.microsoft.com/office/drawing/2014/main" id="{99F8C887-F176-20BF-8C50-DC7A8A0CD118}"/>
                          </a:ext>
                        </a:extLst>
                      </p:cNvPr>
                      <p:cNvPicPr>
                        <a:picLocks noChangeAspect="1" noChangeArrowheads="1"/>
                      </p:cNvPicPr>
                      <p:nvPr/>
                    </p:nvPicPr>
                    <p:blipFill>
                      <a:blip r:embed="rId5"/>
                      <a:srcRect/>
                      <a:stretch>
                        <a:fillRect/>
                      </a:stretch>
                    </p:blipFill>
                    <p:spPr bwMode="auto">
                      <a:xfrm>
                        <a:off x="2427344" y="229563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橢圓 148">
            <a:extLst>
              <a:ext uri="{FF2B5EF4-FFF2-40B4-BE49-F238E27FC236}">
                <a16:creationId xmlns:a16="http://schemas.microsoft.com/office/drawing/2014/main" id="{AC50F6F1-111A-38F6-5695-324479E40792}"/>
              </a:ext>
            </a:extLst>
          </p:cNvPr>
          <p:cNvSpPr/>
          <p:nvPr/>
        </p:nvSpPr>
        <p:spPr>
          <a:xfrm>
            <a:off x="3615355" y="164414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56" name="橢圓 149">
            <a:extLst>
              <a:ext uri="{FF2B5EF4-FFF2-40B4-BE49-F238E27FC236}">
                <a16:creationId xmlns:a16="http://schemas.microsoft.com/office/drawing/2014/main" id="{77514BF3-0169-309E-B29D-F20047B8614E}"/>
              </a:ext>
            </a:extLst>
          </p:cNvPr>
          <p:cNvSpPr/>
          <p:nvPr/>
        </p:nvSpPr>
        <p:spPr>
          <a:xfrm>
            <a:off x="3617697" y="242271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57" name="橢圓 150">
            <a:extLst>
              <a:ext uri="{FF2B5EF4-FFF2-40B4-BE49-F238E27FC236}">
                <a16:creationId xmlns:a16="http://schemas.microsoft.com/office/drawing/2014/main" id="{4CB97AE6-50A7-7FDB-B0AC-2635670FE5C9}"/>
              </a:ext>
            </a:extLst>
          </p:cNvPr>
          <p:cNvSpPr/>
          <p:nvPr/>
        </p:nvSpPr>
        <p:spPr>
          <a:xfrm>
            <a:off x="3606064" y="365073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58" name="文字方塊 151">
            <a:extLst>
              <a:ext uri="{FF2B5EF4-FFF2-40B4-BE49-F238E27FC236}">
                <a16:creationId xmlns:a16="http://schemas.microsoft.com/office/drawing/2014/main" id="{F0412AAC-84E4-1CBC-584B-04B54B05854C}"/>
              </a:ext>
            </a:extLst>
          </p:cNvPr>
          <p:cNvSpPr txBox="1"/>
          <p:nvPr/>
        </p:nvSpPr>
        <p:spPr>
          <a:xfrm rot="5400000">
            <a:off x="3603318" y="3073024"/>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59" name="矩形 152">
            <a:extLst>
              <a:ext uri="{FF2B5EF4-FFF2-40B4-BE49-F238E27FC236}">
                <a16:creationId xmlns:a16="http://schemas.microsoft.com/office/drawing/2014/main" id="{705004CE-AAD1-FEAB-21C2-34B9B568CF89}"/>
              </a:ext>
            </a:extLst>
          </p:cNvPr>
          <p:cNvSpPr/>
          <p:nvPr/>
        </p:nvSpPr>
        <p:spPr>
          <a:xfrm>
            <a:off x="2413055" y="377623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60" name="Object 12">
            <a:extLst>
              <a:ext uri="{FF2B5EF4-FFF2-40B4-BE49-F238E27FC236}">
                <a16:creationId xmlns:a16="http://schemas.microsoft.com/office/drawing/2014/main" id="{ACE49089-B62A-70BF-A078-221140215AD8}"/>
              </a:ext>
            </a:extLst>
          </p:cNvPr>
          <p:cNvGraphicFramePr>
            <a:graphicFrameLocks noChangeAspect="1"/>
          </p:cNvGraphicFramePr>
          <p:nvPr/>
        </p:nvGraphicFramePr>
        <p:xfrm>
          <a:off x="2409939" y="3679984"/>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60" name="Object 12">
                        <a:extLst>
                          <a:ext uri="{FF2B5EF4-FFF2-40B4-BE49-F238E27FC236}">
                            <a16:creationId xmlns:a16="http://schemas.microsoft.com/office/drawing/2014/main" id="{ACE49089-B62A-70BF-A078-221140215AD8}"/>
                          </a:ext>
                        </a:extLst>
                      </p:cNvPr>
                      <p:cNvPicPr>
                        <a:picLocks noChangeAspect="1" noChangeArrowheads="1"/>
                      </p:cNvPicPr>
                      <p:nvPr/>
                    </p:nvPicPr>
                    <p:blipFill>
                      <a:blip r:embed="rId7"/>
                      <a:srcRect/>
                      <a:stretch>
                        <a:fillRect/>
                      </a:stretch>
                    </p:blipFill>
                    <p:spPr bwMode="auto">
                      <a:xfrm>
                        <a:off x="2409939" y="3679984"/>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 name="文字方塊 154">
            <a:extLst>
              <a:ext uri="{FF2B5EF4-FFF2-40B4-BE49-F238E27FC236}">
                <a16:creationId xmlns:a16="http://schemas.microsoft.com/office/drawing/2014/main" id="{92CF9C2B-75B5-CC12-ABE5-189A5EFBF0C0}"/>
              </a:ext>
            </a:extLst>
          </p:cNvPr>
          <p:cNvSpPr txBox="1"/>
          <p:nvPr/>
        </p:nvSpPr>
        <p:spPr>
          <a:xfrm rot="5400000">
            <a:off x="2288988" y="3061180"/>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62" name="橢圓 155">
            <a:extLst>
              <a:ext uri="{FF2B5EF4-FFF2-40B4-BE49-F238E27FC236}">
                <a16:creationId xmlns:a16="http://schemas.microsoft.com/office/drawing/2014/main" id="{D7F585F1-7294-3367-784A-2EE67A47386F}"/>
              </a:ext>
            </a:extLst>
          </p:cNvPr>
          <p:cNvSpPr/>
          <p:nvPr/>
        </p:nvSpPr>
        <p:spPr>
          <a:xfrm>
            <a:off x="4930917" y="164414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3" name="橢圓 156">
            <a:extLst>
              <a:ext uri="{FF2B5EF4-FFF2-40B4-BE49-F238E27FC236}">
                <a16:creationId xmlns:a16="http://schemas.microsoft.com/office/drawing/2014/main" id="{44686522-91BB-AC85-5FE4-5BC99E74BF82}"/>
              </a:ext>
            </a:extLst>
          </p:cNvPr>
          <p:cNvSpPr/>
          <p:nvPr/>
        </p:nvSpPr>
        <p:spPr>
          <a:xfrm>
            <a:off x="4933259" y="242271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4" name="橢圓 157">
            <a:extLst>
              <a:ext uri="{FF2B5EF4-FFF2-40B4-BE49-F238E27FC236}">
                <a16:creationId xmlns:a16="http://schemas.microsoft.com/office/drawing/2014/main" id="{5BEED067-5D01-1A82-EB48-63DC5060265C}"/>
              </a:ext>
            </a:extLst>
          </p:cNvPr>
          <p:cNvSpPr/>
          <p:nvPr/>
        </p:nvSpPr>
        <p:spPr>
          <a:xfrm>
            <a:off x="4921626" y="365073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5" name="文字方塊 158">
            <a:extLst>
              <a:ext uri="{FF2B5EF4-FFF2-40B4-BE49-F238E27FC236}">
                <a16:creationId xmlns:a16="http://schemas.microsoft.com/office/drawing/2014/main" id="{960D03F8-828C-F5DF-B965-8DE5BD01E748}"/>
              </a:ext>
            </a:extLst>
          </p:cNvPr>
          <p:cNvSpPr txBox="1"/>
          <p:nvPr/>
        </p:nvSpPr>
        <p:spPr>
          <a:xfrm rot="5400000">
            <a:off x="4918880" y="3073024"/>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66" name="橢圓 159">
            <a:extLst>
              <a:ext uri="{FF2B5EF4-FFF2-40B4-BE49-F238E27FC236}">
                <a16:creationId xmlns:a16="http://schemas.microsoft.com/office/drawing/2014/main" id="{CA9EEE77-112E-639F-DDE8-D4426605CF98}"/>
              </a:ext>
            </a:extLst>
          </p:cNvPr>
          <p:cNvSpPr/>
          <p:nvPr/>
        </p:nvSpPr>
        <p:spPr>
          <a:xfrm>
            <a:off x="6953012" y="163583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7" name="橢圓 160">
            <a:extLst>
              <a:ext uri="{FF2B5EF4-FFF2-40B4-BE49-F238E27FC236}">
                <a16:creationId xmlns:a16="http://schemas.microsoft.com/office/drawing/2014/main" id="{C4AB96CB-4CAF-491C-ED3B-CF6B4CA62EC8}"/>
              </a:ext>
            </a:extLst>
          </p:cNvPr>
          <p:cNvSpPr/>
          <p:nvPr/>
        </p:nvSpPr>
        <p:spPr>
          <a:xfrm>
            <a:off x="6955354" y="239574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8" name="橢圓 161">
            <a:extLst>
              <a:ext uri="{FF2B5EF4-FFF2-40B4-BE49-F238E27FC236}">
                <a16:creationId xmlns:a16="http://schemas.microsoft.com/office/drawing/2014/main" id="{3A1AF39C-2B48-6FC8-5AFC-45BAE7E57087}"/>
              </a:ext>
            </a:extLst>
          </p:cNvPr>
          <p:cNvSpPr/>
          <p:nvPr/>
        </p:nvSpPr>
        <p:spPr>
          <a:xfrm>
            <a:off x="6962382" y="364241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69" name="文字方塊 162">
            <a:extLst>
              <a:ext uri="{FF2B5EF4-FFF2-40B4-BE49-F238E27FC236}">
                <a16:creationId xmlns:a16="http://schemas.microsoft.com/office/drawing/2014/main" id="{0BF74698-C746-5A5C-F8D9-977A11F1436B}"/>
              </a:ext>
            </a:extLst>
          </p:cNvPr>
          <p:cNvSpPr txBox="1"/>
          <p:nvPr/>
        </p:nvSpPr>
        <p:spPr>
          <a:xfrm rot="5400000">
            <a:off x="6959636" y="3061548"/>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70" name="文字方塊 163">
            <a:extLst>
              <a:ext uri="{FF2B5EF4-FFF2-40B4-BE49-F238E27FC236}">
                <a16:creationId xmlns:a16="http://schemas.microsoft.com/office/drawing/2014/main" id="{CBB9FC78-37CB-F4EC-ACBB-145B2A02198E}"/>
              </a:ext>
            </a:extLst>
          </p:cNvPr>
          <p:cNvSpPr txBox="1"/>
          <p:nvPr/>
        </p:nvSpPr>
        <p:spPr>
          <a:xfrm>
            <a:off x="5502963" y="1585565"/>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71" name="文字方塊 164">
            <a:extLst>
              <a:ext uri="{FF2B5EF4-FFF2-40B4-BE49-F238E27FC236}">
                <a16:creationId xmlns:a16="http://schemas.microsoft.com/office/drawing/2014/main" id="{5FBCD1F3-9BE7-993B-0B0B-76A734C33956}"/>
              </a:ext>
            </a:extLst>
          </p:cNvPr>
          <p:cNvSpPr txBox="1"/>
          <p:nvPr/>
        </p:nvSpPr>
        <p:spPr>
          <a:xfrm>
            <a:off x="5520586" y="2371064"/>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72" name="文字方塊 165">
            <a:extLst>
              <a:ext uri="{FF2B5EF4-FFF2-40B4-BE49-F238E27FC236}">
                <a16:creationId xmlns:a16="http://schemas.microsoft.com/office/drawing/2014/main" id="{C9460C24-5918-0011-819D-534204A6BC13}"/>
              </a:ext>
            </a:extLst>
          </p:cNvPr>
          <p:cNvSpPr txBox="1"/>
          <p:nvPr/>
        </p:nvSpPr>
        <p:spPr>
          <a:xfrm>
            <a:off x="5532766" y="3627356"/>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cxnSp>
        <p:nvCxnSpPr>
          <p:cNvPr id="173" name="直線單箭頭接點 166">
            <a:extLst>
              <a:ext uri="{FF2B5EF4-FFF2-40B4-BE49-F238E27FC236}">
                <a16:creationId xmlns:a16="http://schemas.microsoft.com/office/drawing/2014/main" id="{7C1D0455-58A4-100D-3DFE-6F5FAB6433BB}"/>
              </a:ext>
            </a:extLst>
          </p:cNvPr>
          <p:cNvCxnSpPr>
            <a:stCxn id="155" idx="6"/>
            <a:endCxn id="162" idx="2"/>
          </p:cNvCxnSpPr>
          <p:nvPr/>
        </p:nvCxnSpPr>
        <p:spPr>
          <a:xfrm>
            <a:off x="4189513" y="193122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67">
            <a:extLst>
              <a:ext uri="{FF2B5EF4-FFF2-40B4-BE49-F238E27FC236}">
                <a16:creationId xmlns:a16="http://schemas.microsoft.com/office/drawing/2014/main" id="{23933E69-1BFD-9307-2E36-31CC20521C15}"/>
              </a:ext>
            </a:extLst>
          </p:cNvPr>
          <p:cNvCxnSpPr/>
          <p:nvPr/>
        </p:nvCxnSpPr>
        <p:spPr>
          <a:xfrm>
            <a:off x="4189513" y="272298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68">
            <a:extLst>
              <a:ext uri="{FF2B5EF4-FFF2-40B4-BE49-F238E27FC236}">
                <a16:creationId xmlns:a16="http://schemas.microsoft.com/office/drawing/2014/main" id="{6AE519BA-7EDE-F9AE-891E-B780ABDB93B1}"/>
              </a:ext>
            </a:extLst>
          </p:cNvPr>
          <p:cNvCxnSpPr/>
          <p:nvPr/>
        </p:nvCxnSpPr>
        <p:spPr>
          <a:xfrm>
            <a:off x="4180222" y="394494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69">
            <a:extLst>
              <a:ext uri="{FF2B5EF4-FFF2-40B4-BE49-F238E27FC236}">
                <a16:creationId xmlns:a16="http://schemas.microsoft.com/office/drawing/2014/main" id="{4AE0EFF8-6546-8DBD-A90F-8E9CAA9C7665}"/>
              </a:ext>
            </a:extLst>
          </p:cNvPr>
          <p:cNvCxnSpPr>
            <a:stCxn id="156" idx="6"/>
            <a:endCxn id="162" idx="2"/>
          </p:cNvCxnSpPr>
          <p:nvPr/>
        </p:nvCxnSpPr>
        <p:spPr>
          <a:xfrm flipV="1">
            <a:off x="4191855" y="193122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0">
            <a:extLst>
              <a:ext uri="{FF2B5EF4-FFF2-40B4-BE49-F238E27FC236}">
                <a16:creationId xmlns:a16="http://schemas.microsoft.com/office/drawing/2014/main" id="{7B7A6438-56F9-5620-E8E2-EE3C6E803FA8}"/>
              </a:ext>
            </a:extLst>
          </p:cNvPr>
          <p:cNvCxnSpPr>
            <a:stCxn id="155" idx="6"/>
            <a:endCxn id="163" idx="2"/>
          </p:cNvCxnSpPr>
          <p:nvPr/>
        </p:nvCxnSpPr>
        <p:spPr>
          <a:xfrm>
            <a:off x="4189513" y="193122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1">
            <a:extLst>
              <a:ext uri="{FF2B5EF4-FFF2-40B4-BE49-F238E27FC236}">
                <a16:creationId xmlns:a16="http://schemas.microsoft.com/office/drawing/2014/main" id="{FB6FFAF8-0C68-CA9B-6252-D0D68ACD951E}"/>
              </a:ext>
            </a:extLst>
          </p:cNvPr>
          <p:cNvCxnSpPr>
            <a:stCxn id="155" idx="6"/>
            <a:endCxn id="164" idx="2"/>
          </p:cNvCxnSpPr>
          <p:nvPr/>
        </p:nvCxnSpPr>
        <p:spPr>
          <a:xfrm>
            <a:off x="4189514" y="193122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2">
            <a:extLst>
              <a:ext uri="{FF2B5EF4-FFF2-40B4-BE49-F238E27FC236}">
                <a16:creationId xmlns:a16="http://schemas.microsoft.com/office/drawing/2014/main" id="{F46BAA7E-0182-4B48-E7AC-611957ABEC0D}"/>
              </a:ext>
            </a:extLst>
          </p:cNvPr>
          <p:cNvCxnSpPr>
            <a:stCxn id="156" idx="6"/>
            <a:endCxn id="164" idx="2"/>
          </p:cNvCxnSpPr>
          <p:nvPr/>
        </p:nvCxnSpPr>
        <p:spPr>
          <a:xfrm>
            <a:off x="4191856" y="270979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3">
            <a:extLst>
              <a:ext uri="{FF2B5EF4-FFF2-40B4-BE49-F238E27FC236}">
                <a16:creationId xmlns:a16="http://schemas.microsoft.com/office/drawing/2014/main" id="{4828E69B-81F9-1BE4-3110-EA2BF6177C9B}"/>
              </a:ext>
            </a:extLst>
          </p:cNvPr>
          <p:cNvCxnSpPr>
            <a:stCxn id="157" idx="6"/>
            <a:endCxn id="162" idx="2"/>
          </p:cNvCxnSpPr>
          <p:nvPr/>
        </p:nvCxnSpPr>
        <p:spPr>
          <a:xfrm flipV="1">
            <a:off x="4180223" y="193122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74">
            <a:extLst>
              <a:ext uri="{FF2B5EF4-FFF2-40B4-BE49-F238E27FC236}">
                <a16:creationId xmlns:a16="http://schemas.microsoft.com/office/drawing/2014/main" id="{D37793F3-A323-79F0-7151-7D78CC203641}"/>
              </a:ext>
            </a:extLst>
          </p:cNvPr>
          <p:cNvCxnSpPr>
            <a:stCxn id="157" idx="6"/>
            <a:endCxn id="163" idx="2"/>
          </p:cNvCxnSpPr>
          <p:nvPr/>
        </p:nvCxnSpPr>
        <p:spPr>
          <a:xfrm flipV="1">
            <a:off x="4180223" y="270979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75">
            <a:extLst>
              <a:ext uri="{FF2B5EF4-FFF2-40B4-BE49-F238E27FC236}">
                <a16:creationId xmlns:a16="http://schemas.microsoft.com/office/drawing/2014/main" id="{6F55318F-318C-5498-F59E-8DD92909059E}"/>
              </a:ext>
            </a:extLst>
          </p:cNvPr>
          <p:cNvCxnSpPr>
            <a:endCxn id="155" idx="2"/>
          </p:cNvCxnSpPr>
          <p:nvPr/>
        </p:nvCxnSpPr>
        <p:spPr>
          <a:xfrm flipV="1">
            <a:off x="2755955" y="1931229"/>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76">
            <a:extLst>
              <a:ext uri="{FF2B5EF4-FFF2-40B4-BE49-F238E27FC236}">
                <a16:creationId xmlns:a16="http://schemas.microsoft.com/office/drawing/2014/main" id="{91DF58B0-D166-01FE-491A-F606B444E211}"/>
              </a:ext>
            </a:extLst>
          </p:cNvPr>
          <p:cNvCxnSpPr>
            <a:stCxn id="152" idx="3"/>
            <a:endCxn id="156" idx="2"/>
          </p:cNvCxnSpPr>
          <p:nvPr/>
        </p:nvCxnSpPr>
        <p:spPr>
          <a:xfrm>
            <a:off x="2752249" y="1979602"/>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77">
            <a:extLst>
              <a:ext uri="{FF2B5EF4-FFF2-40B4-BE49-F238E27FC236}">
                <a16:creationId xmlns:a16="http://schemas.microsoft.com/office/drawing/2014/main" id="{93584A7D-7839-8263-4382-DFD878CC1EBE}"/>
              </a:ext>
            </a:extLst>
          </p:cNvPr>
          <p:cNvCxnSpPr>
            <a:stCxn id="152" idx="3"/>
            <a:endCxn id="157" idx="2"/>
          </p:cNvCxnSpPr>
          <p:nvPr/>
        </p:nvCxnSpPr>
        <p:spPr>
          <a:xfrm>
            <a:off x="2752248" y="1979602"/>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78">
            <a:extLst>
              <a:ext uri="{FF2B5EF4-FFF2-40B4-BE49-F238E27FC236}">
                <a16:creationId xmlns:a16="http://schemas.microsoft.com/office/drawing/2014/main" id="{D02E9B49-E094-08F4-9C70-3C58CA86F684}"/>
              </a:ext>
            </a:extLst>
          </p:cNvPr>
          <p:cNvCxnSpPr>
            <a:stCxn id="154" idx="3"/>
            <a:endCxn id="155" idx="2"/>
          </p:cNvCxnSpPr>
          <p:nvPr/>
        </p:nvCxnSpPr>
        <p:spPr>
          <a:xfrm flipV="1">
            <a:off x="2779769" y="1931228"/>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79">
            <a:extLst>
              <a:ext uri="{FF2B5EF4-FFF2-40B4-BE49-F238E27FC236}">
                <a16:creationId xmlns:a16="http://schemas.microsoft.com/office/drawing/2014/main" id="{C03203B1-D7D9-0AC4-3A48-AD53603FD5E3}"/>
              </a:ext>
            </a:extLst>
          </p:cNvPr>
          <p:cNvCxnSpPr>
            <a:stCxn id="151" idx="3"/>
            <a:endCxn id="156" idx="2"/>
          </p:cNvCxnSpPr>
          <p:nvPr/>
        </p:nvCxnSpPr>
        <p:spPr>
          <a:xfrm>
            <a:off x="2746431" y="2549932"/>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0">
            <a:extLst>
              <a:ext uri="{FF2B5EF4-FFF2-40B4-BE49-F238E27FC236}">
                <a16:creationId xmlns:a16="http://schemas.microsoft.com/office/drawing/2014/main" id="{4C2C85D6-1A9E-740E-FD8C-F58A49952A0B}"/>
              </a:ext>
            </a:extLst>
          </p:cNvPr>
          <p:cNvCxnSpPr>
            <a:stCxn id="151" idx="3"/>
            <a:endCxn id="157" idx="2"/>
          </p:cNvCxnSpPr>
          <p:nvPr/>
        </p:nvCxnSpPr>
        <p:spPr>
          <a:xfrm>
            <a:off x="2746430" y="2549932"/>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1">
            <a:extLst>
              <a:ext uri="{FF2B5EF4-FFF2-40B4-BE49-F238E27FC236}">
                <a16:creationId xmlns:a16="http://schemas.microsoft.com/office/drawing/2014/main" id="{EE73841F-FBA8-AB29-E092-4885681C06CF}"/>
              </a:ext>
            </a:extLst>
          </p:cNvPr>
          <p:cNvCxnSpPr>
            <a:stCxn id="160" idx="3"/>
            <a:endCxn id="155" idx="2"/>
          </p:cNvCxnSpPr>
          <p:nvPr/>
        </p:nvCxnSpPr>
        <p:spPr>
          <a:xfrm flipV="1">
            <a:off x="2817927" y="193122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2">
            <a:extLst>
              <a:ext uri="{FF2B5EF4-FFF2-40B4-BE49-F238E27FC236}">
                <a16:creationId xmlns:a16="http://schemas.microsoft.com/office/drawing/2014/main" id="{734C86B8-79B1-D551-09F6-EAD039744B38}"/>
              </a:ext>
            </a:extLst>
          </p:cNvPr>
          <p:cNvCxnSpPr>
            <a:stCxn id="160" idx="3"/>
            <a:endCxn id="156" idx="2"/>
          </p:cNvCxnSpPr>
          <p:nvPr/>
        </p:nvCxnSpPr>
        <p:spPr>
          <a:xfrm flipV="1">
            <a:off x="2791559" y="270979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3">
            <a:extLst>
              <a:ext uri="{FF2B5EF4-FFF2-40B4-BE49-F238E27FC236}">
                <a16:creationId xmlns:a16="http://schemas.microsoft.com/office/drawing/2014/main" id="{9E51ABC7-FA43-87BD-0A39-5C526A036BF5}"/>
              </a:ext>
            </a:extLst>
          </p:cNvPr>
          <p:cNvCxnSpPr>
            <a:stCxn id="160" idx="3"/>
            <a:endCxn id="157" idx="2"/>
          </p:cNvCxnSpPr>
          <p:nvPr/>
        </p:nvCxnSpPr>
        <p:spPr>
          <a:xfrm>
            <a:off x="2791558" y="3924404"/>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群組 6">
            <a:extLst>
              <a:ext uri="{FF2B5EF4-FFF2-40B4-BE49-F238E27FC236}">
                <a16:creationId xmlns:a16="http://schemas.microsoft.com/office/drawing/2014/main" id="{FFE4F71D-E334-6FBA-FA92-6EC9E5E70ADD}"/>
              </a:ext>
            </a:extLst>
          </p:cNvPr>
          <p:cNvGrpSpPr/>
          <p:nvPr/>
        </p:nvGrpSpPr>
        <p:grpSpPr>
          <a:xfrm>
            <a:off x="7950715" y="1600448"/>
            <a:ext cx="642352" cy="2587672"/>
            <a:chOff x="7668524" y="1462486"/>
            <a:chExt cx="642352" cy="2587672"/>
          </a:xfrm>
        </p:grpSpPr>
        <p:sp>
          <p:nvSpPr>
            <p:cNvPr id="192" name="文字方塊 184">
              <a:extLst>
                <a:ext uri="{FF2B5EF4-FFF2-40B4-BE49-F238E27FC236}">
                  <a16:creationId xmlns:a16="http://schemas.microsoft.com/office/drawing/2014/main" id="{9DBF67A0-2BF5-C26B-41CF-6F9C573D8E7C}"/>
                </a:ext>
              </a:extLst>
            </p:cNvPr>
            <p:cNvSpPr txBox="1"/>
            <p:nvPr/>
          </p:nvSpPr>
          <p:spPr>
            <a:xfrm rot="5400000">
              <a:off x="7610714" y="2981307"/>
              <a:ext cx="76925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193" name="文字方塊 185">
              <a:extLst>
                <a:ext uri="{FF2B5EF4-FFF2-40B4-BE49-F238E27FC236}">
                  <a16:creationId xmlns:a16="http://schemas.microsoft.com/office/drawing/2014/main" id="{8CD6101F-0698-F90A-D0B7-68CD26581DF4}"/>
                </a:ext>
              </a:extLst>
            </p:cNvPr>
            <p:cNvSpPr txBox="1"/>
            <p:nvPr/>
          </p:nvSpPr>
          <p:spPr>
            <a:xfrm>
              <a:off x="7679807" y="1462486"/>
              <a:ext cx="631069" cy="523220"/>
            </a:xfrm>
            <a:prstGeom prst="rect">
              <a:avLst/>
            </a:prstGeom>
            <a:noFill/>
          </p:spPr>
          <p:txBody>
            <a:bodyPr wrap="square" rtlCol="0">
              <a:spAutoFit/>
            </a:bodyPr>
            <a:lstStyle/>
            <a:p>
              <a:pP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1</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194" name="文字方塊 186">
              <a:extLst>
                <a:ext uri="{FF2B5EF4-FFF2-40B4-BE49-F238E27FC236}">
                  <a16:creationId xmlns:a16="http://schemas.microsoft.com/office/drawing/2014/main" id="{B070F1AA-8EBC-27B9-29D1-1E59E52AC32A}"/>
                </a:ext>
              </a:extLst>
            </p:cNvPr>
            <p:cNvSpPr txBox="1"/>
            <p:nvPr/>
          </p:nvSpPr>
          <p:spPr>
            <a:xfrm>
              <a:off x="7668524" y="2260706"/>
              <a:ext cx="631069" cy="523220"/>
            </a:xfrm>
            <a:prstGeom prst="rect">
              <a:avLst/>
            </a:prstGeom>
            <a:noFill/>
          </p:spPr>
          <p:txBody>
            <a:bodyPr wrap="square" rtlCol="0">
              <a:spAutoFit/>
            </a:bodyPr>
            <a:lstStyle/>
            <a:p>
              <a:pPr>
                <a:defRPr/>
              </a:pPr>
              <a:r>
                <a:rPr lang="en-US" altLang="zh-TW" sz="2800" dirty="0">
                  <a:solidFill>
                    <a:prstClr val="black"/>
                  </a:solidFill>
                  <a:latin typeface="Calibri" panose="020F0502020204030204"/>
                  <a:ea typeface="新細明體" panose="02020500000000000000" pitchFamily="18" charset="-120"/>
                </a:rPr>
                <a:t>y</a:t>
              </a:r>
              <a:r>
                <a:rPr lang="en-US" altLang="zh-TW" sz="2800" baseline="-25000" dirty="0">
                  <a:solidFill>
                    <a:prstClr val="black"/>
                  </a:solidFill>
                  <a:latin typeface="Calibri" panose="020F0502020204030204"/>
                  <a:ea typeface="新細明體" panose="02020500000000000000" pitchFamily="18" charset="-120"/>
                </a:rPr>
                <a:t>2</a:t>
              </a:r>
              <a:endParaRPr lang="zh-TW" altLang="en-US" sz="2800" baseline="-25000" dirty="0">
                <a:solidFill>
                  <a:prstClr val="black"/>
                </a:solidFill>
                <a:latin typeface="Calibri" panose="020F0502020204030204"/>
                <a:ea typeface="新細明體" panose="02020500000000000000" pitchFamily="18" charset="-120"/>
              </a:endParaRPr>
            </a:p>
          </p:txBody>
        </p:sp>
        <p:sp>
          <p:nvSpPr>
            <p:cNvPr id="195" name="文字方塊 187">
              <a:extLst>
                <a:ext uri="{FF2B5EF4-FFF2-40B4-BE49-F238E27FC236}">
                  <a16:creationId xmlns:a16="http://schemas.microsoft.com/office/drawing/2014/main" id="{B7B4DD6C-E1C6-075D-90C4-992A09F0BFFB}"/>
                </a:ext>
              </a:extLst>
            </p:cNvPr>
            <p:cNvSpPr txBox="1"/>
            <p:nvPr/>
          </p:nvSpPr>
          <p:spPr>
            <a:xfrm>
              <a:off x="7668524" y="3526938"/>
              <a:ext cx="631069" cy="523220"/>
            </a:xfrm>
            <a:prstGeom prst="rect">
              <a:avLst/>
            </a:prstGeom>
            <a:noFill/>
          </p:spPr>
          <p:txBody>
            <a:bodyPr wrap="square" rtlCol="0">
              <a:spAutoFit/>
            </a:bodyPr>
            <a:lstStyle/>
            <a:p>
              <a:pPr>
                <a:defRPr/>
              </a:pPr>
              <a:r>
                <a:rPr lang="en-US" altLang="zh-TW" sz="2800" dirty="0" err="1">
                  <a:solidFill>
                    <a:prstClr val="black"/>
                  </a:solidFill>
                  <a:latin typeface="Calibri" panose="020F0502020204030204"/>
                  <a:ea typeface="新細明體" panose="02020500000000000000" pitchFamily="18" charset="-120"/>
                </a:rPr>
                <a:t>y</a:t>
              </a:r>
              <a:r>
                <a:rPr lang="en-US" altLang="zh-TW" sz="2800" baseline="-25000" dirty="0" err="1">
                  <a:solidFill>
                    <a:prstClr val="black"/>
                  </a:solidFill>
                  <a:latin typeface="Calibri" panose="020F0502020204030204"/>
                  <a:ea typeface="新細明體" panose="02020500000000000000" pitchFamily="18" charset="-120"/>
                </a:rPr>
                <a:t>M</a:t>
              </a:r>
              <a:endParaRPr lang="zh-TW" altLang="en-US" sz="2800" baseline="-25000" dirty="0">
                <a:solidFill>
                  <a:prstClr val="black"/>
                </a:solidFill>
                <a:latin typeface="Calibri" panose="020F0502020204030204"/>
                <a:ea typeface="新細明體" panose="02020500000000000000" pitchFamily="18" charset="-120"/>
              </a:endParaRPr>
            </a:p>
          </p:txBody>
        </p:sp>
      </p:grpSp>
      <p:cxnSp>
        <p:nvCxnSpPr>
          <p:cNvPr id="196" name="直線單箭頭接點 188">
            <a:extLst>
              <a:ext uri="{FF2B5EF4-FFF2-40B4-BE49-F238E27FC236}">
                <a16:creationId xmlns:a16="http://schemas.microsoft.com/office/drawing/2014/main" id="{2339A23E-103A-15FE-20F6-EE53CC98BD03}"/>
              </a:ext>
            </a:extLst>
          </p:cNvPr>
          <p:cNvCxnSpPr/>
          <p:nvPr/>
        </p:nvCxnSpPr>
        <p:spPr>
          <a:xfrm>
            <a:off x="6213612" y="194281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89">
            <a:extLst>
              <a:ext uri="{FF2B5EF4-FFF2-40B4-BE49-F238E27FC236}">
                <a16:creationId xmlns:a16="http://schemas.microsoft.com/office/drawing/2014/main" id="{25A152DF-4F99-A39B-CA83-F74F883775E8}"/>
              </a:ext>
            </a:extLst>
          </p:cNvPr>
          <p:cNvCxnSpPr/>
          <p:nvPr/>
        </p:nvCxnSpPr>
        <p:spPr>
          <a:xfrm>
            <a:off x="6213612" y="273456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0">
            <a:extLst>
              <a:ext uri="{FF2B5EF4-FFF2-40B4-BE49-F238E27FC236}">
                <a16:creationId xmlns:a16="http://schemas.microsoft.com/office/drawing/2014/main" id="{9D5B0805-8A38-080E-4BF3-B2AB7BDBDE68}"/>
              </a:ext>
            </a:extLst>
          </p:cNvPr>
          <p:cNvCxnSpPr/>
          <p:nvPr/>
        </p:nvCxnSpPr>
        <p:spPr>
          <a:xfrm>
            <a:off x="6204321" y="395653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1">
            <a:extLst>
              <a:ext uri="{FF2B5EF4-FFF2-40B4-BE49-F238E27FC236}">
                <a16:creationId xmlns:a16="http://schemas.microsoft.com/office/drawing/2014/main" id="{07A4ADCE-C14E-2F75-7800-0283B3B5214A}"/>
              </a:ext>
            </a:extLst>
          </p:cNvPr>
          <p:cNvCxnSpPr/>
          <p:nvPr/>
        </p:nvCxnSpPr>
        <p:spPr>
          <a:xfrm flipV="1">
            <a:off x="6215954" y="194281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2">
            <a:extLst>
              <a:ext uri="{FF2B5EF4-FFF2-40B4-BE49-F238E27FC236}">
                <a16:creationId xmlns:a16="http://schemas.microsoft.com/office/drawing/2014/main" id="{74D18CE8-D64F-BA2A-5F4E-0D07EC596246}"/>
              </a:ext>
            </a:extLst>
          </p:cNvPr>
          <p:cNvCxnSpPr/>
          <p:nvPr/>
        </p:nvCxnSpPr>
        <p:spPr>
          <a:xfrm>
            <a:off x="6213612" y="194281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193">
            <a:extLst>
              <a:ext uri="{FF2B5EF4-FFF2-40B4-BE49-F238E27FC236}">
                <a16:creationId xmlns:a16="http://schemas.microsoft.com/office/drawing/2014/main" id="{C7CEE953-1778-D461-8235-3A79B9DD855C}"/>
              </a:ext>
            </a:extLst>
          </p:cNvPr>
          <p:cNvCxnSpPr/>
          <p:nvPr/>
        </p:nvCxnSpPr>
        <p:spPr>
          <a:xfrm>
            <a:off x="6213613" y="194281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194">
            <a:extLst>
              <a:ext uri="{FF2B5EF4-FFF2-40B4-BE49-F238E27FC236}">
                <a16:creationId xmlns:a16="http://schemas.microsoft.com/office/drawing/2014/main" id="{2C4C9F29-A4DD-B62F-E375-26FE6DD5FC27}"/>
              </a:ext>
            </a:extLst>
          </p:cNvPr>
          <p:cNvCxnSpPr/>
          <p:nvPr/>
        </p:nvCxnSpPr>
        <p:spPr>
          <a:xfrm>
            <a:off x="6215955" y="272138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195">
            <a:extLst>
              <a:ext uri="{FF2B5EF4-FFF2-40B4-BE49-F238E27FC236}">
                <a16:creationId xmlns:a16="http://schemas.microsoft.com/office/drawing/2014/main" id="{C99E4720-EE09-BAAE-B935-A05B84998076}"/>
              </a:ext>
            </a:extLst>
          </p:cNvPr>
          <p:cNvCxnSpPr/>
          <p:nvPr/>
        </p:nvCxnSpPr>
        <p:spPr>
          <a:xfrm flipV="1">
            <a:off x="6204322" y="194281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196">
            <a:extLst>
              <a:ext uri="{FF2B5EF4-FFF2-40B4-BE49-F238E27FC236}">
                <a16:creationId xmlns:a16="http://schemas.microsoft.com/office/drawing/2014/main" id="{E71D604D-2C32-6BFC-CCBC-B19EDB516792}"/>
              </a:ext>
            </a:extLst>
          </p:cNvPr>
          <p:cNvCxnSpPr/>
          <p:nvPr/>
        </p:nvCxnSpPr>
        <p:spPr>
          <a:xfrm flipV="1">
            <a:off x="6204322" y="272138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內容版面配置區 2">
            <a:extLst>
              <a:ext uri="{FF2B5EF4-FFF2-40B4-BE49-F238E27FC236}">
                <a16:creationId xmlns:a16="http://schemas.microsoft.com/office/drawing/2014/main" id="{3DFBC2B7-1750-3EFE-25BE-C3D03B19C8C3}"/>
              </a:ext>
            </a:extLst>
          </p:cNvPr>
          <p:cNvSpPr txBox="1">
            <a:spLocks/>
          </p:cNvSpPr>
          <p:nvPr/>
        </p:nvSpPr>
        <p:spPr>
          <a:xfrm>
            <a:off x="488092" y="1058023"/>
            <a:ext cx="10515600" cy="452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TW" altLang="en-CN" dirty="0"/>
              <a:t>对一个</a:t>
            </a:r>
            <a:r>
              <a:rPr lang="zh-TW" altLang="en-US" dirty="0"/>
              <a:t>层数很深的网络</a:t>
            </a:r>
            <a:endParaRPr lang="en-US" altLang="zh-TW" dirty="0"/>
          </a:p>
        </p:txBody>
      </p:sp>
      <p:sp>
        <p:nvSpPr>
          <p:cNvPr id="206" name="內容版面配置區 2">
            <a:extLst>
              <a:ext uri="{FF2B5EF4-FFF2-40B4-BE49-F238E27FC236}">
                <a16:creationId xmlns:a16="http://schemas.microsoft.com/office/drawing/2014/main" id="{ED0968A3-891A-C674-332D-C22481A6395B}"/>
              </a:ext>
            </a:extLst>
          </p:cNvPr>
          <p:cNvSpPr txBox="1">
            <a:spLocks/>
          </p:cNvSpPr>
          <p:nvPr/>
        </p:nvSpPr>
        <p:spPr>
          <a:xfrm>
            <a:off x="488092" y="4539480"/>
            <a:ext cx="11176327" cy="452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zh-TW" altLang="en-US" dirty="0"/>
              <a:t>前面权重对应的梯度小</a:t>
            </a:r>
            <a:r>
              <a:rPr lang="zh-CN" altLang="en-US" dirty="0"/>
              <a:t>，更新慢，后面权重对应的梯度大，更新快</a:t>
            </a:r>
            <a:endParaRPr lang="en-US" altLang="zh-TW" dirty="0"/>
          </a:p>
        </p:txBody>
      </p:sp>
      <p:sp>
        <p:nvSpPr>
          <p:cNvPr id="207" name="內容版面配置區 2">
            <a:extLst>
              <a:ext uri="{FF2B5EF4-FFF2-40B4-BE49-F238E27FC236}">
                <a16:creationId xmlns:a16="http://schemas.microsoft.com/office/drawing/2014/main" id="{71E0F781-637A-C236-B25E-E48D97C6AFB1}"/>
              </a:ext>
            </a:extLst>
          </p:cNvPr>
          <p:cNvSpPr txBox="1">
            <a:spLocks/>
          </p:cNvSpPr>
          <p:nvPr/>
        </p:nvSpPr>
        <p:spPr>
          <a:xfrm>
            <a:off x="488091" y="5125610"/>
            <a:ext cx="11176327" cy="452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zh-TW" altLang="en-CN" dirty="0"/>
              <a:t>前面</a:t>
            </a:r>
            <a:r>
              <a:rPr lang="zh-TW" altLang="en-US" dirty="0"/>
              <a:t>的参数还是随机取值时</a:t>
            </a:r>
            <a:r>
              <a:rPr lang="zh-CN" altLang="en-US" dirty="0"/>
              <a:t>，后面的权重可能已经</a:t>
            </a:r>
            <a:r>
              <a:rPr lang="zh-CN" altLang="en-CN" dirty="0"/>
              <a:t>收敛</a:t>
            </a:r>
            <a:r>
              <a:rPr lang="zh-CN" altLang="en-US" dirty="0"/>
              <a:t>到某局部极值</a:t>
            </a:r>
            <a:endParaRPr lang="en-US" altLang="zh-TW" dirty="0"/>
          </a:p>
        </p:txBody>
      </p:sp>
      <p:pic>
        <p:nvPicPr>
          <p:cNvPr id="208" name="Picture 74">
            <a:extLst>
              <a:ext uri="{FF2B5EF4-FFF2-40B4-BE49-F238E27FC236}">
                <a16:creationId xmlns:a16="http://schemas.microsoft.com/office/drawing/2014/main" id="{03A24217-08A2-6353-354F-CF0646DD60EE}"/>
              </a:ext>
            </a:extLst>
          </p:cNvPr>
          <p:cNvPicPr>
            <a:picLocks noChangeAspect="1"/>
          </p:cNvPicPr>
          <p:nvPr/>
        </p:nvPicPr>
        <p:blipFill>
          <a:blip r:embed="rId8"/>
          <a:stretch>
            <a:fillRect/>
          </a:stretch>
        </p:blipFill>
        <p:spPr>
          <a:xfrm>
            <a:off x="8974197" y="1999639"/>
            <a:ext cx="3137813" cy="1765869"/>
          </a:xfrm>
          <a:prstGeom prst="rect">
            <a:avLst/>
          </a:prstGeom>
        </p:spPr>
      </p:pic>
      <p:sp>
        <p:nvSpPr>
          <p:cNvPr id="209" name="內容版面配置區 2">
            <a:extLst>
              <a:ext uri="{FF2B5EF4-FFF2-40B4-BE49-F238E27FC236}">
                <a16:creationId xmlns:a16="http://schemas.microsoft.com/office/drawing/2014/main" id="{B581D0FD-9D03-9BA8-8654-38C0C4CA6AD4}"/>
              </a:ext>
            </a:extLst>
          </p:cNvPr>
          <p:cNvSpPr txBox="1">
            <a:spLocks/>
          </p:cNvSpPr>
          <p:nvPr/>
        </p:nvSpPr>
        <p:spPr>
          <a:xfrm>
            <a:off x="9304590" y="3801783"/>
            <a:ext cx="2807420" cy="452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1800" dirty="0">
                <a:solidFill>
                  <a:schemeClr val="accent1">
                    <a:lumMod val="50000"/>
                  </a:schemeClr>
                </a:solidFill>
              </a:rPr>
              <a:t>Sigmoid</a:t>
            </a:r>
            <a:r>
              <a:rPr lang="zh-TW" altLang="en-US" sz="1800" dirty="0">
                <a:solidFill>
                  <a:schemeClr val="accent1">
                    <a:lumMod val="50000"/>
                  </a:schemeClr>
                </a:solidFill>
              </a:rPr>
              <a:t>函数与梯度值</a:t>
            </a:r>
            <a:endParaRPr lang="en-US" altLang="zh-TW" sz="1800" dirty="0">
              <a:solidFill>
                <a:schemeClr val="accent1">
                  <a:lumMod val="50000"/>
                </a:schemeClr>
              </a:solidFill>
            </a:endParaRPr>
          </a:p>
        </p:txBody>
      </p:sp>
      <p:sp>
        <p:nvSpPr>
          <p:cNvPr id="210" name="內容版面配置區 2">
            <a:extLst>
              <a:ext uri="{FF2B5EF4-FFF2-40B4-BE49-F238E27FC236}">
                <a16:creationId xmlns:a16="http://schemas.microsoft.com/office/drawing/2014/main" id="{FFE2D846-37D2-7CAB-6BE5-0B272A49DA87}"/>
              </a:ext>
            </a:extLst>
          </p:cNvPr>
          <p:cNvSpPr txBox="1">
            <a:spLocks/>
          </p:cNvSpPr>
          <p:nvPr/>
        </p:nvSpPr>
        <p:spPr>
          <a:xfrm>
            <a:off x="488092" y="5749963"/>
            <a:ext cx="10515600" cy="452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TW" altLang="en-US" dirty="0"/>
              <a:t>产生这种</a:t>
            </a:r>
            <a:r>
              <a:rPr lang="zh-TW" altLang="en-US" dirty="0">
                <a:solidFill>
                  <a:srgbClr val="FF0000"/>
                </a:solidFill>
              </a:rPr>
              <a:t>梯度消失</a:t>
            </a:r>
            <a:r>
              <a:rPr lang="zh-TW" altLang="en-US" dirty="0"/>
              <a:t>现象与选用的激活函数有关</a:t>
            </a:r>
            <a:endParaRPr lang="en-US" altLang="zh-TW"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42</a:t>
            </a:fld>
            <a:endParaRPr lang="zh-CN" altLang="en-US" dirty="0"/>
          </a:p>
        </p:txBody>
      </p:sp>
    </p:spTree>
    <p:extLst>
      <p:ext uri="{BB962C8B-B14F-4D97-AF65-F5344CB8AC3E}">
        <p14:creationId xmlns:p14="http://schemas.microsoft.com/office/powerpoint/2010/main" val="421817437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07"/>
                                        </p:tgtEl>
                                        <p:attrNameLst>
                                          <p:attrName>style.visibility</p:attrName>
                                        </p:attrNameLst>
                                      </p:cBhvr>
                                      <p:to>
                                        <p:strVal val="visible"/>
                                      </p:to>
                                    </p:set>
                                    <p:animEffect transition="in" filter="blinds(horizontal)">
                                      <p:cBhvr>
                                        <p:cTn id="125" dur="500"/>
                                        <p:tgtEl>
                                          <p:spTgt spid="207"/>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210"/>
                                        </p:tgtEl>
                                        <p:attrNameLst>
                                          <p:attrName>style.visibility</p:attrName>
                                        </p:attrNameLst>
                                      </p:cBhvr>
                                      <p:to>
                                        <p:strVal val="visible"/>
                                      </p:to>
                                    </p:set>
                                    <p:animEffect transition="in" filter="blinds(horizontal)">
                                      <p:cBhvr>
                                        <p:cTn id="130" dur="500"/>
                                        <p:tgtEl>
                                          <p:spTgt spid="210"/>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nodeType="clickEffect">
                                  <p:stCondLst>
                                    <p:cond delay="0"/>
                                  </p:stCondLst>
                                  <p:childTnLst>
                                    <p:set>
                                      <p:cBhvr>
                                        <p:cTn id="134" dur="1" fill="hold">
                                          <p:stCondLst>
                                            <p:cond delay="0"/>
                                          </p:stCondLst>
                                        </p:cTn>
                                        <p:tgtEl>
                                          <p:spTgt spid="208"/>
                                        </p:tgtEl>
                                        <p:attrNameLst>
                                          <p:attrName>style.visibility</p:attrName>
                                        </p:attrNameLst>
                                      </p:cBhvr>
                                      <p:to>
                                        <p:strVal val="visible"/>
                                      </p:to>
                                    </p:set>
                                    <p:animEffect transition="in" filter="blinds(horizontal)">
                                      <p:cBhvr>
                                        <p:cTn id="135" dur="500"/>
                                        <p:tgtEl>
                                          <p:spTgt spid="208"/>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209"/>
                                        </p:tgtEl>
                                        <p:attrNameLst>
                                          <p:attrName>style.visibility</p:attrName>
                                        </p:attrNameLst>
                                      </p:cBhvr>
                                      <p:to>
                                        <p:strVal val="visible"/>
                                      </p:to>
                                    </p:set>
                                    <p:animEffect transition="in" filter="blinds(horizontal)">
                                      <p:cBhvr>
                                        <p:cTn id="13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51" grpId="0" animBg="1"/>
      <p:bldP spid="152" grpId="0" animBg="1"/>
      <p:bldP spid="155" grpId="0" animBg="1"/>
      <p:bldP spid="156" grpId="0" animBg="1"/>
      <p:bldP spid="157" grpId="0" animBg="1"/>
      <p:bldP spid="158" grpId="0"/>
      <p:bldP spid="159" grpId="0" animBg="1"/>
      <p:bldP spid="161" grpId="0"/>
      <p:bldP spid="162" grpId="0" animBg="1"/>
      <p:bldP spid="163" grpId="0" animBg="1"/>
      <p:bldP spid="164" grpId="0" animBg="1"/>
      <p:bldP spid="165" grpId="0"/>
      <p:bldP spid="166" grpId="0" animBg="1"/>
      <p:bldP spid="167" grpId="0" animBg="1"/>
      <p:bldP spid="168" grpId="0" animBg="1"/>
      <p:bldP spid="169" grpId="0"/>
      <p:bldP spid="171" grpId="0"/>
      <p:bldP spid="172" grpId="0"/>
      <p:bldP spid="206" grpId="0"/>
      <p:bldP spid="207" grpId="0"/>
      <p:bldP spid="209" grpId="0"/>
      <p:bldP spid="2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sp>
        <p:nvSpPr>
          <p:cNvPr id="2" name="內容版面配置區 2">
            <a:extLst>
              <a:ext uri="{FF2B5EF4-FFF2-40B4-BE49-F238E27FC236}">
                <a16:creationId xmlns:a16="http://schemas.microsoft.com/office/drawing/2014/main" id="{1A71A989-B456-C3AD-2A1E-6814B8B51B67}"/>
              </a:ext>
            </a:extLst>
          </p:cNvPr>
          <p:cNvSpPr txBox="1">
            <a:spLocks/>
          </p:cNvSpPr>
          <p:nvPr/>
        </p:nvSpPr>
        <p:spPr>
          <a:xfrm>
            <a:off x="838200" y="1154860"/>
            <a:ext cx="10515600" cy="501209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TW" altLang="en-US" dirty="0"/>
              <a:t>选用其他激活函数</a:t>
            </a:r>
            <a:r>
              <a:rPr lang="zh-CN" altLang="en-US" dirty="0"/>
              <a:t>： 修正线性单元 （</a:t>
            </a:r>
            <a:r>
              <a:rPr lang="en-US" altLang="zh-TW" dirty="0"/>
              <a:t>Rectified Linear Unit, </a:t>
            </a:r>
            <a:r>
              <a:rPr lang="en-US" altLang="zh-TW" dirty="0" err="1">
                <a:solidFill>
                  <a:srgbClr val="FF0000"/>
                </a:solidFill>
              </a:rPr>
              <a:t>ReLU</a:t>
            </a:r>
            <a:r>
              <a:rPr lang="zh-CN" altLang="en-US" dirty="0"/>
              <a:t>）</a:t>
            </a:r>
            <a:endParaRPr lang="en-US" altLang="zh-TW" dirty="0"/>
          </a:p>
        </p:txBody>
      </p:sp>
      <p:sp>
        <p:nvSpPr>
          <p:cNvPr id="10" name="文字方塊 23">
            <a:extLst>
              <a:ext uri="{FF2B5EF4-FFF2-40B4-BE49-F238E27FC236}">
                <a16:creationId xmlns:a16="http://schemas.microsoft.com/office/drawing/2014/main" id="{1A2BAD8C-327E-A363-0604-43F4BF691F58}"/>
              </a:ext>
            </a:extLst>
          </p:cNvPr>
          <p:cNvSpPr txBox="1"/>
          <p:nvPr/>
        </p:nvSpPr>
        <p:spPr>
          <a:xfrm>
            <a:off x="6293867" y="2108022"/>
            <a:ext cx="3314700" cy="523220"/>
          </a:xfrm>
          <a:prstGeom prst="rect">
            <a:avLst/>
          </a:prstGeom>
          <a:noFill/>
        </p:spPr>
        <p:txBody>
          <a:bodyPr wrap="square" rtlCol="0">
            <a:spAutoFit/>
          </a:bodyPr>
          <a:lstStyle/>
          <a:p>
            <a:pPr>
              <a:defRPr/>
            </a:pPr>
            <a:r>
              <a:rPr lang="zh-TW" altLang="en-US" sz="2800" dirty="0">
                <a:solidFill>
                  <a:prstClr val="black"/>
                </a:solidFill>
                <a:latin typeface="+mn-ea"/>
              </a:rPr>
              <a:t>选用的原因</a:t>
            </a:r>
            <a:r>
              <a:rPr lang="en-US" altLang="zh-TW" sz="2800" dirty="0">
                <a:solidFill>
                  <a:prstClr val="black"/>
                </a:solidFill>
                <a:latin typeface="+mn-ea"/>
              </a:rPr>
              <a:t>:</a:t>
            </a:r>
            <a:endParaRPr lang="zh-TW" altLang="en-US" sz="2800" dirty="0">
              <a:solidFill>
                <a:prstClr val="black"/>
              </a:solidFill>
              <a:latin typeface="+mn-ea"/>
            </a:endParaRPr>
          </a:p>
        </p:txBody>
      </p:sp>
      <p:sp>
        <p:nvSpPr>
          <p:cNvPr id="11" name="文字方塊 26">
            <a:extLst>
              <a:ext uri="{FF2B5EF4-FFF2-40B4-BE49-F238E27FC236}">
                <a16:creationId xmlns:a16="http://schemas.microsoft.com/office/drawing/2014/main" id="{E3355DFC-3E00-EB95-4D27-CAA2130E91D3}"/>
              </a:ext>
            </a:extLst>
          </p:cNvPr>
          <p:cNvSpPr txBox="1"/>
          <p:nvPr/>
        </p:nvSpPr>
        <p:spPr>
          <a:xfrm>
            <a:off x="6628958" y="2681343"/>
            <a:ext cx="3314700" cy="523220"/>
          </a:xfrm>
          <a:prstGeom prst="rect">
            <a:avLst/>
          </a:prstGeom>
          <a:noFill/>
        </p:spPr>
        <p:txBody>
          <a:bodyPr wrap="square" rtlCol="0">
            <a:spAutoFit/>
          </a:bodyPr>
          <a:lstStyle/>
          <a:p>
            <a:pPr>
              <a:defRPr/>
            </a:pPr>
            <a:r>
              <a:rPr lang="en-US" altLang="zh-TW" sz="2800" dirty="0">
                <a:solidFill>
                  <a:prstClr val="black"/>
                </a:solidFill>
                <a:latin typeface="+mn-ea"/>
              </a:rPr>
              <a:t>1. </a:t>
            </a:r>
            <a:r>
              <a:rPr lang="zh-TW" altLang="en-US" sz="2800" dirty="0">
                <a:solidFill>
                  <a:prstClr val="black"/>
                </a:solidFill>
                <a:latin typeface="+mn-ea"/>
              </a:rPr>
              <a:t>计算速度很快</a:t>
            </a:r>
          </a:p>
        </p:txBody>
      </p:sp>
      <p:sp>
        <p:nvSpPr>
          <p:cNvPr id="13" name="文字方塊 27">
            <a:extLst>
              <a:ext uri="{FF2B5EF4-FFF2-40B4-BE49-F238E27FC236}">
                <a16:creationId xmlns:a16="http://schemas.microsoft.com/office/drawing/2014/main" id="{AB2F4809-2014-E303-C93A-657F1150FD67}"/>
              </a:ext>
            </a:extLst>
          </p:cNvPr>
          <p:cNvSpPr txBox="1"/>
          <p:nvPr/>
        </p:nvSpPr>
        <p:spPr>
          <a:xfrm>
            <a:off x="6643099" y="3319275"/>
            <a:ext cx="3314700" cy="523220"/>
          </a:xfrm>
          <a:prstGeom prst="rect">
            <a:avLst/>
          </a:prstGeom>
          <a:noFill/>
        </p:spPr>
        <p:txBody>
          <a:bodyPr wrap="square" rtlCol="0">
            <a:spAutoFit/>
          </a:bodyPr>
          <a:lstStyle/>
          <a:p>
            <a:pPr>
              <a:defRPr/>
            </a:pPr>
            <a:r>
              <a:rPr lang="en-US" altLang="zh-TW" sz="2800" dirty="0">
                <a:solidFill>
                  <a:prstClr val="black"/>
                </a:solidFill>
                <a:latin typeface="+mn-ea"/>
              </a:rPr>
              <a:t>2. </a:t>
            </a:r>
            <a:r>
              <a:rPr lang="zh-CN" altLang="en-US" sz="2800" dirty="0">
                <a:solidFill>
                  <a:prstClr val="black"/>
                </a:solidFill>
                <a:latin typeface="+mn-ea"/>
              </a:rPr>
              <a:t>仿生物学原理</a:t>
            </a:r>
            <a:endParaRPr lang="zh-TW" altLang="en-US" sz="2800" dirty="0">
              <a:solidFill>
                <a:prstClr val="black"/>
              </a:solidFill>
              <a:latin typeface="+mn-ea"/>
            </a:endParaRPr>
          </a:p>
        </p:txBody>
      </p:sp>
      <p:sp>
        <p:nvSpPr>
          <p:cNvPr id="14" name="文字方塊 28">
            <a:extLst>
              <a:ext uri="{FF2B5EF4-FFF2-40B4-BE49-F238E27FC236}">
                <a16:creationId xmlns:a16="http://schemas.microsoft.com/office/drawing/2014/main" id="{5F96C028-F324-9381-7FC7-4B7183433F63}"/>
              </a:ext>
            </a:extLst>
          </p:cNvPr>
          <p:cNvSpPr txBox="1"/>
          <p:nvPr/>
        </p:nvSpPr>
        <p:spPr>
          <a:xfrm>
            <a:off x="6643098" y="3953761"/>
            <a:ext cx="4794327" cy="954107"/>
          </a:xfrm>
          <a:prstGeom prst="rect">
            <a:avLst/>
          </a:prstGeom>
          <a:noFill/>
        </p:spPr>
        <p:txBody>
          <a:bodyPr wrap="square" rtlCol="0">
            <a:spAutoFit/>
          </a:bodyPr>
          <a:lstStyle/>
          <a:p>
            <a:pPr>
              <a:defRPr/>
            </a:pPr>
            <a:r>
              <a:rPr lang="en-US" altLang="zh-TW" sz="2800" dirty="0">
                <a:solidFill>
                  <a:prstClr val="black"/>
                </a:solidFill>
                <a:latin typeface="+mn-ea"/>
              </a:rPr>
              <a:t>3. </a:t>
            </a:r>
            <a:r>
              <a:rPr lang="zh-TW" altLang="en-US" sz="2800" dirty="0">
                <a:solidFill>
                  <a:prstClr val="black"/>
                </a:solidFill>
                <a:latin typeface="+mn-ea"/>
              </a:rPr>
              <a:t>可看成无数个</a:t>
            </a:r>
            <a:r>
              <a:rPr lang="zh-TW" altLang="en-CN" sz="2800" dirty="0">
                <a:solidFill>
                  <a:prstClr val="black"/>
                </a:solidFill>
                <a:latin typeface="+mn-ea"/>
              </a:rPr>
              <a:t>有偏置</a:t>
            </a:r>
            <a:r>
              <a:rPr lang="zh-TW" altLang="en-US" sz="2800" dirty="0">
                <a:solidFill>
                  <a:prstClr val="black"/>
                </a:solidFill>
                <a:latin typeface="+mn-ea"/>
              </a:rPr>
              <a:t>的</a:t>
            </a:r>
            <a:r>
              <a:rPr lang="en-US" altLang="zh-TW" sz="2800" dirty="0">
                <a:solidFill>
                  <a:prstClr val="black"/>
                </a:solidFill>
                <a:latin typeface="+mn-ea"/>
              </a:rPr>
              <a:t>sigmoid</a:t>
            </a:r>
            <a:r>
              <a:rPr lang="zh-TW" altLang="en-US" sz="2800" dirty="0">
                <a:solidFill>
                  <a:prstClr val="black"/>
                </a:solidFill>
                <a:latin typeface="+mn-ea"/>
              </a:rPr>
              <a:t>函数的累加</a:t>
            </a:r>
          </a:p>
        </p:txBody>
      </p:sp>
      <p:sp>
        <p:nvSpPr>
          <p:cNvPr id="15" name="文字方塊 29">
            <a:extLst>
              <a:ext uri="{FF2B5EF4-FFF2-40B4-BE49-F238E27FC236}">
                <a16:creationId xmlns:a16="http://schemas.microsoft.com/office/drawing/2014/main" id="{8CE6131A-B1A1-592C-2DB9-E62EB21B56E4}"/>
              </a:ext>
            </a:extLst>
          </p:cNvPr>
          <p:cNvSpPr txBox="1"/>
          <p:nvPr/>
        </p:nvSpPr>
        <p:spPr>
          <a:xfrm>
            <a:off x="6643098" y="4965427"/>
            <a:ext cx="3748933" cy="523220"/>
          </a:xfrm>
          <a:prstGeom prst="rect">
            <a:avLst/>
          </a:prstGeom>
          <a:noFill/>
        </p:spPr>
        <p:txBody>
          <a:bodyPr wrap="square" rtlCol="0">
            <a:spAutoFit/>
          </a:bodyPr>
          <a:lstStyle/>
          <a:p>
            <a:pPr>
              <a:defRPr/>
            </a:pPr>
            <a:r>
              <a:rPr lang="en-US" altLang="zh-TW" sz="2800" dirty="0">
                <a:solidFill>
                  <a:prstClr val="black"/>
                </a:solidFill>
                <a:latin typeface="+mn-ea"/>
              </a:rPr>
              <a:t>4. </a:t>
            </a:r>
            <a:r>
              <a:rPr lang="zh-TW" altLang="en-US" sz="2800" dirty="0">
                <a:solidFill>
                  <a:prstClr val="black"/>
                </a:solidFill>
                <a:latin typeface="+mn-ea"/>
              </a:rPr>
              <a:t>应对梯度消失问题</a:t>
            </a:r>
          </a:p>
        </p:txBody>
      </p:sp>
      <p:grpSp>
        <p:nvGrpSpPr>
          <p:cNvPr id="16" name="群組 19">
            <a:extLst>
              <a:ext uri="{FF2B5EF4-FFF2-40B4-BE49-F238E27FC236}">
                <a16:creationId xmlns:a16="http://schemas.microsoft.com/office/drawing/2014/main" id="{0DEE0191-CFDD-0CB7-616D-57217F187FD3}"/>
              </a:ext>
            </a:extLst>
          </p:cNvPr>
          <p:cNvGrpSpPr/>
          <p:nvPr/>
        </p:nvGrpSpPr>
        <p:grpSpPr>
          <a:xfrm>
            <a:off x="2705227" y="2464337"/>
            <a:ext cx="3103710" cy="2809363"/>
            <a:chOff x="1054530" y="3434696"/>
            <a:chExt cx="3103710" cy="2809363"/>
          </a:xfrm>
        </p:grpSpPr>
        <p:grpSp>
          <p:nvGrpSpPr>
            <p:cNvPr id="17" name="群組 20">
              <a:extLst>
                <a:ext uri="{FF2B5EF4-FFF2-40B4-BE49-F238E27FC236}">
                  <a16:creationId xmlns:a16="http://schemas.microsoft.com/office/drawing/2014/main" id="{62205FA2-1044-013B-FB23-FCD571A2274A}"/>
                </a:ext>
              </a:extLst>
            </p:cNvPr>
            <p:cNvGrpSpPr/>
            <p:nvPr/>
          </p:nvGrpSpPr>
          <p:grpSpPr>
            <a:xfrm>
              <a:off x="1448290" y="3434696"/>
              <a:ext cx="2709950" cy="2809363"/>
              <a:chOff x="6200673" y="3815455"/>
              <a:chExt cx="2709950" cy="2809363"/>
            </a:xfrm>
          </p:grpSpPr>
          <p:cxnSp>
            <p:nvCxnSpPr>
              <p:cNvPr id="19" name="直線單箭頭接點 24">
                <a:extLst>
                  <a:ext uri="{FF2B5EF4-FFF2-40B4-BE49-F238E27FC236}">
                    <a16:creationId xmlns:a16="http://schemas.microsoft.com/office/drawing/2014/main" id="{A48004AE-A18B-E6CB-EDB2-045182CCA835}"/>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5">
                <a:extLst>
                  <a:ext uri="{FF2B5EF4-FFF2-40B4-BE49-F238E27FC236}">
                    <a16:creationId xmlns:a16="http://schemas.microsoft.com/office/drawing/2014/main" id="{B2D1670A-D0B6-E7F3-53B8-59204E5CC0FA}"/>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30">
                    <a:extLst>
                      <a:ext uri="{FF2B5EF4-FFF2-40B4-BE49-F238E27FC236}">
                        <a16:creationId xmlns:a16="http://schemas.microsoft.com/office/drawing/2014/main" id="{34D13ADB-9D0A-C3D3-A4F0-22A708731A2B}"/>
                      </a:ext>
                    </a:extLst>
                  </p:cNvPr>
                  <p:cNvSpPr txBox="1"/>
                  <p:nvPr/>
                </p:nvSpPr>
                <p:spPr>
                  <a:xfrm>
                    <a:off x="8687357" y="5527718"/>
                    <a:ext cx="223266"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31">
                    <a:extLst>
                      <a:ext uri="{FF2B5EF4-FFF2-40B4-BE49-F238E27FC236}">
                        <a16:creationId xmlns:a16="http://schemas.microsoft.com/office/drawing/2014/main" id="{EA4B617E-7F97-7B4E-7209-407A87ACD282}"/>
                      </a:ext>
                    </a:extLst>
                  </p:cNvPr>
                  <p:cNvSpPr txBox="1"/>
                  <p:nvPr/>
                </p:nvSpPr>
                <p:spPr>
                  <a:xfrm>
                    <a:off x="7313865" y="3815455"/>
                    <a:ext cx="247953"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3" name="直線接點 32">
                <a:extLst>
                  <a:ext uri="{FF2B5EF4-FFF2-40B4-BE49-F238E27FC236}">
                    <a16:creationId xmlns:a16="http://schemas.microsoft.com/office/drawing/2014/main" id="{97338D0B-86E6-5638-369D-DEE7FB58521C}"/>
                  </a:ext>
                </a:extLst>
              </p:cNvPr>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線接點 33">
                <a:extLst>
                  <a:ext uri="{FF2B5EF4-FFF2-40B4-BE49-F238E27FC236}">
                    <a16:creationId xmlns:a16="http://schemas.microsoft.com/office/drawing/2014/main" id="{0E7CF914-48BE-F4C8-51C2-C3396BB24A8B}"/>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34">
                    <a:extLst>
                      <a:ext uri="{FF2B5EF4-FFF2-40B4-BE49-F238E27FC236}">
                        <a16:creationId xmlns:a16="http://schemas.microsoft.com/office/drawing/2014/main" id="{13F2F810-F4A1-8360-5E2E-D9A9F156604C}"/>
                      </a:ext>
                    </a:extLst>
                  </p:cNvPr>
                  <p:cNvSpPr txBox="1"/>
                  <p:nvPr/>
                </p:nvSpPr>
                <p:spPr>
                  <a:xfrm>
                    <a:off x="7985942" y="4252893"/>
                    <a:ext cx="80246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35">
                    <a:extLst>
                      <a:ext uri="{FF2B5EF4-FFF2-40B4-BE49-F238E27FC236}">
                        <a16:creationId xmlns:a16="http://schemas.microsoft.com/office/drawing/2014/main" id="{7C0AF36C-AC98-E8FD-8AF7-556085081390}"/>
                      </a:ext>
                    </a:extLst>
                  </p:cNvPr>
                  <p:cNvSpPr txBox="1"/>
                  <p:nvPr/>
                </p:nvSpPr>
                <p:spPr>
                  <a:xfrm>
                    <a:off x="6401952" y="5321208"/>
                    <a:ext cx="81804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=0</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8" name="文字方塊 22">
                  <a:extLst>
                    <a:ext uri="{FF2B5EF4-FFF2-40B4-BE49-F238E27FC236}">
                      <a16:creationId xmlns:a16="http://schemas.microsoft.com/office/drawing/2014/main" id="{2F86DA8A-9A4F-5285-51ED-8D7BD75A90DF}"/>
                    </a:ext>
                  </a:extLst>
                </p:cNvPr>
                <p:cNvSpPr txBox="1"/>
                <p:nvPr/>
              </p:nvSpPr>
              <p:spPr>
                <a:xfrm>
                  <a:off x="1054530" y="3588584"/>
                  <a:ext cx="777842"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zh-TW" altLang="en-US" sz="2800" i="1">
                            <a:solidFill>
                              <a:prstClr val="black"/>
                            </a:solidFill>
                            <a:latin typeface="Cambria Math" panose="02040503050406030204" pitchFamily="18" charset="0"/>
                          </a:rPr>
                          <m:t>𝜎</m:t>
                        </m:r>
                        <m:d>
                          <m:dPr>
                            <m:ctrlPr>
                              <a:rPr lang="en-US" altLang="zh-TW" sz="2800" i="1">
                                <a:solidFill>
                                  <a:prstClr val="black"/>
                                </a:solidFill>
                                <a:latin typeface="Cambria Math" panose="02040503050406030204" pitchFamily="18" charset="0"/>
                              </a:rPr>
                            </m:ctrlPr>
                          </m:dPr>
                          <m:e>
                            <m:r>
                              <a:rPr lang="en-US" altLang="zh-TW" sz="2800" i="1">
                                <a:solidFill>
                                  <a:prstClr val="black"/>
                                </a:solidFill>
                                <a:latin typeface="Cambria Math" panose="02040503050406030204" pitchFamily="18" charset="0"/>
                              </a:rPr>
                              <m:t>𝑧</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27" name="矩形 3">
            <a:extLst>
              <a:ext uri="{FF2B5EF4-FFF2-40B4-BE49-F238E27FC236}">
                <a16:creationId xmlns:a16="http://schemas.microsoft.com/office/drawing/2014/main" id="{CFE122D2-81CE-CA56-B727-4773389B1F9F}"/>
              </a:ext>
            </a:extLst>
          </p:cNvPr>
          <p:cNvSpPr/>
          <p:nvPr/>
        </p:nvSpPr>
        <p:spPr>
          <a:xfrm>
            <a:off x="2974016" y="5317462"/>
            <a:ext cx="2672655" cy="369332"/>
          </a:xfrm>
          <a:prstGeom prst="rect">
            <a:avLst/>
          </a:prstGeom>
        </p:spPr>
        <p:txBody>
          <a:bodyPr wrap="none">
            <a:spAutoFit/>
          </a:bodyPr>
          <a:lstStyle/>
          <a:p>
            <a:pPr>
              <a:defRPr/>
            </a:pPr>
            <a:r>
              <a:rPr lang="en-US" altLang="zh-TW" dirty="0">
                <a:solidFill>
                  <a:srgbClr val="0000FF"/>
                </a:solidFill>
                <a:latin typeface="Calibri" panose="020F0502020204030204"/>
                <a:ea typeface="新細明體" panose="02020500000000000000" pitchFamily="18" charset="-120"/>
              </a:rPr>
              <a:t>[Xavier </a:t>
            </a:r>
            <a:r>
              <a:rPr lang="en-US" altLang="zh-TW" dirty="0" err="1">
                <a:solidFill>
                  <a:srgbClr val="0000FF"/>
                </a:solidFill>
                <a:latin typeface="Calibri" panose="020F0502020204030204"/>
                <a:ea typeface="新細明體" panose="02020500000000000000" pitchFamily="18" charset="-120"/>
              </a:rPr>
              <a:t>Glorot</a:t>
            </a:r>
            <a:r>
              <a:rPr lang="en-US" altLang="zh-TW" dirty="0">
                <a:solidFill>
                  <a:srgbClr val="0000FF"/>
                </a:solidFill>
                <a:latin typeface="Calibri" panose="020F0502020204030204"/>
                <a:ea typeface="新細明體" panose="02020500000000000000" pitchFamily="18" charset="-120"/>
              </a:rPr>
              <a:t>, AISTATS’11]</a:t>
            </a:r>
            <a:endParaRPr lang="zh-TW" altLang="en-US" dirty="0">
              <a:solidFill>
                <a:srgbClr val="0000FF"/>
              </a:solidFill>
              <a:latin typeface="Calibri" panose="020F0502020204030204"/>
              <a:ea typeface="新細明體" panose="02020500000000000000" pitchFamily="18" charset="-120"/>
            </a:endParaRPr>
          </a:p>
        </p:txBody>
      </p:sp>
      <p:sp>
        <p:nvSpPr>
          <p:cNvPr id="28" name="矩形 4">
            <a:extLst>
              <a:ext uri="{FF2B5EF4-FFF2-40B4-BE49-F238E27FC236}">
                <a16:creationId xmlns:a16="http://schemas.microsoft.com/office/drawing/2014/main" id="{26D8171E-FD99-3FBB-6114-45D5DCDDA08E}"/>
              </a:ext>
            </a:extLst>
          </p:cNvPr>
          <p:cNvSpPr/>
          <p:nvPr/>
        </p:nvSpPr>
        <p:spPr>
          <a:xfrm>
            <a:off x="6628957" y="4964304"/>
            <a:ext cx="3748925" cy="586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mn-ea"/>
            </a:endParaRPr>
          </a:p>
        </p:txBody>
      </p:sp>
      <p:sp>
        <p:nvSpPr>
          <p:cNvPr id="29" name="矩形 21">
            <a:extLst>
              <a:ext uri="{FF2B5EF4-FFF2-40B4-BE49-F238E27FC236}">
                <a16:creationId xmlns:a16="http://schemas.microsoft.com/office/drawing/2014/main" id="{CFDB5474-42EC-08E0-98AD-09E087D65AB9}"/>
              </a:ext>
            </a:extLst>
          </p:cNvPr>
          <p:cNvSpPr/>
          <p:nvPr/>
        </p:nvSpPr>
        <p:spPr>
          <a:xfrm>
            <a:off x="2986590" y="5550439"/>
            <a:ext cx="2690288" cy="369332"/>
          </a:xfrm>
          <a:prstGeom prst="rect">
            <a:avLst/>
          </a:prstGeom>
        </p:spPr>
        <p:txBody>
          <a:bodyPr wrap="none">
            <a:spAutoFit/>
          </a:bodyPr>
          <a:lstStyle/>
          <a:p>
            <a:pPr>
              <a:defRPr/>
            </a:pPr>
            <a:r>
              <a:rPr lang="en-US" altLang="zh-TW" dirty="0">
                <a:solidFill>
                  <a:srgbClr val="0000FF"/>
                </a:solidFill>
                <a:latin typeface="Calibri" panose="020F0502020204030204"/>
                <a:ea typeface="新細明體" panose="02020500000000000000" pitchFamily="18" charset="-120"/>
              </a:rPr>
              <a:t>[Andrew L. Maas, ICML’13]</a:t>
            </a:r>
            <a:endParaRPr lang="zh-TW" altLang="en-US" dirty="0">
              <a:solidFill>
                <a:srgbClr val="0000FF"/>
              </a:solidFill>
              <a:latin typeface="Calibri" panose="020F0502020204030204"/>
              <a:ea typeface="新細明體" panose="02020500000000000000" pitchFamily="18" charset="-120"/>
            </a:endParaRPr>
          </a:p>
        </p:txBody>
      </p:sp>
      <p:sp>
        <p:nvSpPr>
          <p:cNvPr id="30" name="矩形 36">
            <a:extLst>
              <a:ext uri="{FF2B5EF4-FFF2-40B4-BE49-F238E27FC236}">
                <a16:creationId xmlns:a16="http://schemas.microsoft.com/office/drawing/2014/main" id="{2F6811CA-AB94-36C8-01BF-941B63D76E17}"/>
              </a:ext>
            </a:extLst>
          </p:cNvPr>
          <p:cNvSpPr/>
          <p:nvPr/>
        </p:nvSpPr>
        <p:spPr>
          <a:xfrm>
            <a:off x="2986590" y="5812130"/>
            <a:ext cx="2263440" cy="369332"/>
          </a:xfrm>
          <a:prstGeom prst="rect">
            <a:avLst/>
          </a:prstGeom>
        </p:spPr>
        <p:txBody>
          <a:bodyPr wrap="none">
            <a:spAutoFit/>
          </a:bodyPr>
          <a:lstStyle/>
          <a:p>
            <a:pPr>
              <a:defRPr/>
            </a:pPr>
            <a:r>
              <a:rPr lang="en-US" altLang="zh-TW" dirty="0">
                <a:solidFill>
                  <a:srgbClr val="0000FF"/>
                </a:solidFill>
                <a:latin typeface="Calibri" panose="020F0502020204030204"/>
                <a:ea typeface="新細明體" panose="02020500000000000000" pitchFamily="18" charset="-120"/>
              </a:rPr>
              <a:t>[Kaiming He, arXiv’15]</a:t>
            </a:r>
            <a:endParaRPr lang="zh-TW" altLang="en-US" dirty="0">
              <a:solidFill>
                <a:srgbClr val="0000FF"/>
              </a:solidFill>
              <a:latin typeface="Calibri" panose="020F0502020204030204"/>
              <a:ea typeface="新細明體" panose="02020500000000000000" pitchFamily="18" charset="-120"/>
            </a:endParaRPr>
          </a:p>
        </p:txBody>
      </p:sp>
      <p:sp>
        <p:nvSpPr>
          <p:cNvPr id="4" name="灯片编号占位符 3"/>
          <p:cNvSpPr>
            <a:spLocks noGrp="1"/>
          </p:cNvSpPr>
          <p:nvPr>
            <p:ph type="sldNum" sz="quarter" idx="14"/>
          </p:nvPr>
        </p:nvSpPr>
        <p:spPr/>
        <p:txBody>
          <a:bodyPr/>
          <a:lstStyle/>
          <a:p>
            <a:fld id="{AF69888C-E133-43D9-A638-B5C95925B91C}" type="slidenum">
              <a:rPr lang="zh-CN" altLang="en-US" smtClean="0"/>
              <a:t>43</a:t>
            </a:fld>
            <a:endParaRPr lang="zh-CN" altLang="en-US" dirty="0"/>
          </a:p>
        </p:txBody>
      </p:sp>
    </p:spTree>
    <p:extLst>
      <p:ext uri="{BB962C8B-B14F-4D97-AF65-F5344CB8AC3E}">
        <p14:creationId xmlns:p14="http://schemas.microsoft.com/office/powerpoint/2010/main" val="71862753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27" grpId="0"/>
      <p:bldP spid="28" grpId="0" animBg="1"/>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cxnSp>
        <p:nvCxnSpPr>
          <p:cNvPr id="2" name="直線單箭頭接點 4">
            <a:extLst>
              <a:ext uri="{FF2B5EF4-FFF2-40B4-BE49-F238E27FC236}">
                <a16:creationId xmlns:a16="http://schemas.microsoft.com/office/drawing/2014/main" id="{74049EC1-CC69-AD42-6471-B951FDECD81C}"/>
              </a:ext>
            </a:extLst>
          </p:cNvPr>
          <p:cNvCxnSpPr/>
          <p:nvPr/>
        </p:nvCxnSpPr>
        <p:spPr>
          <a:xfrm>
            <a:off x="8713880" y="4396203"/>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6">
            <a:extLst>
              <a:ext uri="{FF2B5EF4-FFF2-40B4-BE49-F238E27FC236}">
                <a16:creationId xmlns:a16="http://schemas.microsoft.com/office/drawing/2014/main" id="{64343089-6916-12EA-4CCA-012CBF7F6561}"/>
              </a:ext>
            </a:extLst>
          </p:cNvPr>
          <p:cNvCxnSpPr/>
          <p:nvPr/>
        </p:nvCxnSpPr>
        <p:spPr>
          <a:xfrm>
            <a:off x="8689996" y="3617400"/>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66">
            <a:extLst>
              <a:ext uri="{FF2B5EF4-FFF2-40B4-BE49-F238E27FC236}">
                <a16:creationId xmlns:a16="http://schemas.microsoft.com/office/drawing/2014/main" id="{2E2F102D-6E8F-C1E4-07F3-5F305CAAE047}"/>
              </a:ext>
            </a:extLst>
          </p:cNvPr>
          <p:cNvGrpSpPr/>
          <p:nvPr/>
        </p:nvGrpSpPr>
        <p:grpSpPr>
          <a:xfrm>
            <a:off x="2305744" y="3238764"/>
            <a:ext cx="342900" cy="461962"/>
            <a:chOff x="1378935" y="1958800"/>
            <a:chExt cx="342900" cy="461962"/>
          </a:xfrm>
        </p:grpSpPr>
        <p:sp>
          <p:nvSpPr>
            <p:cNvPr id="6" name="矩形 8">
              <a:extLst>
                <a:ext uri="{FF2B5EF4-FFF2-40B4-BE49-F238E27FC236}">
                  <a16:creationId xmlns:a16="http://schemas.microsoft.com/office/drawing/2014/main" id="{E9BBA2FA-2D95-FA8F-718F-F3CA5071BE54}"/>
                </a:ext>
              </a:extLst>
            </p:cNvPr>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7" name="Object 12">
              <a:extLst>
                <a:ext uri="{FF2B5EF4-FFF2-40B4-BE49-F238E27FC236}">
                  <a16:creationId xmlns:a16="http://schemas.microsoft.com/office/drawing/2014/main" id="{7CFEAF4E-65F8-C3FD-6BA9-FDAB9E2A4B71}"/>
                </a:ext>
              </a:extLst>
            </p:cNvPr>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7" name="Object 12">
                          <a:extLst>
                            <a:ext uri="{FF2B5EF4-FFF2-40B4-BE49-F238E27FC236}">
                              <a16:creationId xmlns:a16="http://schemas.microsoft.com/office/drawing/2014/main" id="{7CFEAF4E-65F8-C3FD-6BA9-FDAB9E2A4B71}"/>
                            </a:ext>
                          </a:extLst>
                        </p:cNvPr>
                        <p:cNvPicPr>
                          <a:picLocks noChangeAspect="1" noChangeArrowheads="1"/>
                        </p:cNvPicPr>
                        <p:nvPr/>
                      </p:nvPicPr>
                      <p:blipFill>
                        <a:blip r:embed="rId3"/>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群組 67">
            <a:extLst>
              <a:ext uri="{FF2B5EF4-FFF2-40B4-BE49-F238E27FC236}">
                <a16:creationId xmlns:a16="http://schemas.microsoft.com/office/drawing/2014/main" id="{E3A199BE-FB60-AC92-3437-1DCF313D23FA}"/>
              </a:ext>
            </a:extLst>
          </p:cNvPr>
          <p:cNvGrpSpPr/>
          <p:nvPr/>
        </p:nvGrpSpPr>
        <p:grpSpPr>
          <a:xfrm>
            <a:off x="2328627" y="4374113"/>
            <a:ext cx="376238" cy="461963"/>
            <a:chOff x="1373117" y="2541529"/>
            <a:chExt cx="376238" cy="461963"/>
          </a:xfrm>
        </p:grpSpPr>
        <p:sp>
          <p:nvSpPr>
            <p:cNvPr id="9" name="矩形 7">
              <a:extLst>
                <a:ext uri="{FF2B5EF4-FFF2-40B4-BE49-F238E27FC236}">
                  <a16:creationId xmlns:a16="http://schemas.microsoft.com/office/drawing/2014/main" id="{A68046D6-F169-59F6-5964-6F18FD2F6597}"/>
                </a:ext>
              </a:extLst>
            </p:cNvPr>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0" name="Object 12">
              <a:extLst>
                <a:ext uri="{FF2B5EF4-FFF2-40B4-BE49-F238E27FC236}">
                  <a16:creationId xmlns:a16="http://schemas.microsoft.com/office/drawing/2014/main" id="{14E9875D-5B80-8353-671A-1B5A9AC1446C}"/>
                </a:ext>
              </a:extLst>
            </p:cNvPr>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0" name="Object 12">
                          <a:extLst>
                            <a:ext uri="{FF2B5EF4-FFF2-40B4-BE49-F238E27FC236}">
                              <a16:creationId xmlns:a16="http://schemas.microsoft.com/office/drawing/2014/main" id="{14E9875D-5B80-8353-671A-1B5A9AC1446C}"/>
                            </a:ext>
                          </a:extLst>
                        </p:cNvPr>
                        <p:cNvPicPr>
                          <a:picLocks noChangeAspect="1" noChangeArrowheads="1"/>
                        </p:cNvPicPr>
                        <p:nvPr/>
                      </p:nvPicPr>
                      <p:blipFill>
                        <a:blip r:embed="rId5"/>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橢圓 11">
            <a:extLst>
              <a:ext uri="{FF2B5EF4-FFF2-40B4-BE49-F238E27FC236}">
                <a16:creationId xmlns:a16="http://schemas.microsoft.com/office/drawing/2014/main" id="{7DFD074A-35D0-5C73-3BB4-8C4424846860}"/>
              </a:ext>
            </a:extLst>
          </p:cNvPr>
          <p:cNvSpPr/>
          <p:nvPr/>
        </p:nvSpPr>
        <p:spPr>
          <a:xfrm>
            <a:off x="4221592" y="218936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3" name="橢圓 12">
            <a:extLst>
              <a:ext uri="{FF2B5EF4-FFF2-40B4-BE49-F238E27FC236}">
                <a16:creationId xmlns:a16="http://schemas.microsoft.com/office/drawing/2014/main" id="{0CCCF62C-56D0-E4C2-2A3E-A232A56D800F}"/>
              </a:ext>
            </a:extLst>
          </p:cNvPr>
          <p:cNvSpPr/>
          <p:nvPr/>
        </p:nvSpPr>
        <p:spPr>
          <a:xfrm>
            <a:off x="4223934" y="32148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4" name="橢圓 13">
            <a:extLst>
              <a:ext uri="{FF2B5EF4-FFF2-40B4-BE49-F238E27FC236}">
                <a16:creationId xmlns:a16="http://schemas.microsoft.com/office/drawing/2014/main" id="{92A6241D-4747-DE12-ABE5-5D41A9D2B348}"/>
              </a:ext>
            </a:extLst>
          </p:cNvPr>
          <p:cNvSpPr/>
          <p:nvPr/>
        </p:nvSpPr>
        <p:spPr>
          <a:xfrm>
            <a:off x="4231749" y="427249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5" name="Object 12">
            <a:extLst>
              <a:ext uri="{FF2B5EF4-FFF2-40B4-BE49-F238E27FC236}">
                <a16:creationId xmlns:a16="http://schemas.microsoft.com/office/drawing/2014/main" id="{E0CFA6DA-B675-5A60-88A9-FA072CB9877E}"/>
              </a:ext>
            </a:extLst>
          </p:cNvPr>
          <p:cNvGraphicFramePr>
            <a:graphicFrameLocks noChangeAspect="1"/>
          </p:cNvGraphicFramePr>
          <p:nvPr/>
        </p:nvGraphicFramePr>
        <p:xfrm>
          <a:off x="9508716" y="3335530"/>
          <a:ext cx="352425" cy="461962"/>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5" name="Object 12">
                        <a:extLst>
                          <a:ext uri="{FF2B5EF4-FFF2-40B4-BE49-F238E27FC236}">
                            <a16:creationId xmlns:a16="http://schemas.microsoft.com/office/drawing/2014/main" id="{E0CFA6DA-B675-5A60-88A9-FA072CB9877E}"/>
                          </a:ext>
                        </a:extLst>
                      </p:cNvPr>
                      <p:cNvPicPr>
                        <a:picLocks noChangeAspect="1" noChangeArrowheads="1"/>
                      </p:cNvPicPr>
                      <p:nvPr/>
                    </p:nvPicPr>
                    <p:blipFill>
                      <a:blip r:embed="rId7"/>
                      <a:srcRect/>
                      <a:stretch>
                        <a:fillRect/>
                      </a:stretch>
                    </p:blipFill>
                    <p:spPr bwMode="auto">
                      <a:xfrm>
                        <a:off x="9508716" y="3335530"/>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a:extLst>
              <a:ext uri="{FF2B5EF4-FFF2-40B4-BE49-F238E27FC236}">
                <a16:creationId xmlns:a16="http://schemas.microsoft.com/office/drawing/2014/main" id="{9B43FB91-914E-4EB1-4EDF-544A69A3705C}"/>
              </a:ext>
            </a:extLst>
          </p:cNvPr>
          <p:cNvGraphicFramePr>
            <a:graphicFrameLocks noChangeAspect="1"/>
          </p:cNvGraphicFramePr>
          <p:nvPr/>
        </p:nvGraphicFramePr>
        <p:xfrm>
          <a:off x="9481728" y="4118708"/>
          <a:ext cx="379412" cy="461963"/>
        </p:xfrm>
        <a:graphic>
          <a:graphicData uri="http://schemas.openxmlformats.org/presentationml/2006/ole">
            <mc:AlternateContent xmlns:mc="http://schemas.openxmlformats.org/markup-compatibility/2006">
              <mc:Choice xmlns:v="urn:schemas-microsoft-com:vml" Requires="v">
                <p:oleObj name="方程式" r:id="rId8" imgW="177480" imgH="215640" progId="Equation.3">
                  <p:embed/>
                </p:oleObj>
              </mc:Choice>
              <mc:Fallback>
                <p:oleObj name="方程式" r:id="rId8" imgW="177480" imgH="215640" progId="Equation.3">
                  <p:embed/>
                  <p:pic>
                    <p:nvPicPr>
                      <p:cNvPr id="16" name="Object 12">
                        <a:extLst>
                          <a:ext uri="{FF2B5EF4-FFF2-40B4-BE49-F238E27FC236}">
                            <a16:creationId xmlns:a16="http://schemas.microsoft.com/office/drawing/2014/main" id="{9B43FB91-914E-4EB1-4EDF-544A69A3705C}"/>
                          </a:ext>
                        </a:extLst>
                      </p:cNvPr>
                      <p:cNvPicPr>
                        <a:picLocks noChangeAspect="1" noChangeArrowheads="1"/>
                      </p:cNvPicPr>
                      <p:nvPr/>
                    </p:nvPicPr>
                    <p:blipFill>
                      <a:blip r:embed="rId9"/>
                      <a:srcRect/>
                      <a:stretch>
                        <a:fillRect/>
                      </a:stretch>
                    </p:blipFill>
                    <p:spPr bwMode="auto">
                      <a:xfrm>
                        <a:off x="9481728" y="411870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橢圓 21">
            <a:extLst>
              <a:ext uri="{FF2B5EF4-FFF2-40B4-BE49-F238E27FC236}">
                <a16:creationId xmlns:a16="http://schemas.microsoft.com/office/drawing/2014/main" id="{522B7E2D-6068-016D-7BF4-6CCB54AC84D2}"/>
              </a:ext>
            </a:extLst>
          </p:cNvPr>
          <p:cNvSpPr/>
          <p:nvPr/>
        </p:nvSpPr>
        <p:spPr>
          <a:xfrm>
            <a:off x="6629544" y="218936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8" name="橢圓 22">
            <a:extLst>
              <a:ext uri="{FF2B5EF4-FFF2-40B4-BE49-F238E27FC236}">
                <a16:creationId xmlns:a16="http://schemas.microsoft.com/office/drawing/2014/main" id="{41F5E626-D9B7-5FEF-8DE4-4786F533B65F}"/>
              </a:ext>
            </a:extLst>
          </p:cNvPr>
          <p:cNvSpPr/>
          <p:nvPr/>
        </p:nvSpPr>
        <p:spPr>
          <a:xfrm>
            <a:off x="6642598" y="323092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9" name="橢圓 23">
            <a:extLst>
              <a:ext uri="{FF2B5EF4-FFF2-40B4-BE49-F238E27FC236}">
                <a16:creationId xmlns:a16="http://schemas.microsoft.com/office/drawing/2014/main" id="{CA42D1B2-C592-04B4-CFDD-C79B3BCF90C4}"/>
              </a:ext>
            </a:extLst>
          </p:cNvPr>
          <p:cNvSpPr/>
          <p:nvPr/>
        </p:nvSpPr>
        <p:spPr>
          <a:xfrm>
            <a:off x="6668706" y="427249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20" name="橢圓 26">
            <a:extLst>
              <a:ext uri="{FF2B5EF4-FFF2-40B4-BE49-F238E27FC236}">
                <a16:creationId xmlns:a16="http://schemas.microsoft.com/office/drawing/2014/main" id="{80E59357-81D0-8E57-6A3B-BB92EAC1B216}"/>
              </a:ext>
            </a:extLst>
          </p:cNvPr>
          <p:cNvSpPr/>
          <p:nvPr/>
        </p:nvSpPr>
        <p:spPr>
          <a:xfrm>
            <a:off x="8402917" y="333967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21" name="橢圓 27">
            <a:extLst>
              <a:ext uri="{FF2B5EF4-FFF2-40B4-BE49-F238E27FC236}">
                <a16:creationId xmlns:a16="http://schemas.microsoft.com/office/drawing/2014/main" id="{D0FFAF21-0D27-F8AC-B1BE-4DF096699BC6}"/>
              </a:ext>
            </a:extLst>
          </p:cNvPr>
          <p:cNvSpPr/>
          <p:nvPr/>
        </p:nvSpPr>
        <p:spPr>
          <a:xfrm>
            <a:off x="8405259" y="409958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cxnSp>
        <p:nvCxnSpPr>
          <p:cNvPr id="22" name="直線單箭頭接點 35">
            <a:extLst>
              <a:ext uri="{FF2B5EF4-FFF2-40B4-BE49-F238E27FC236}">
                <a16:creationId xmlns:a16="http://schemas.microsoft.com/office/drawing/2014/main" id="{5807A18E-4906-5F28-10EF-F5ECEA8BE5BE}"/>
              </a:ext>
            </a:extLst>
          </p:cNvPr>
          <p:cNvCxnSpPr>
            <a:stCxn id="42" idx="6"/>
            <a:endCxn id="19" idx="2"/>
          </p:cNvCxnSpPr>
          <p:nvPr/>
        </p:nvCxnSpPr>
        <p:spPr>
          <a:xfrm flipV="1">
            <a:off x="4795750" y="455957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a:extLst>
              <a:ext uri="{FF2B5EF4-FFF2-40B4-BE49-F238E27FC236}">
                <a16:creationId xmlns:a16="http://schemas.microsoft.com/office/drawing/2014/main" id="{93AD1403-3B1A-B28E-7705-F88864C68181}"/>
              </a:ext>
            </a:extLst>
          </p:cNvPr>
          <p:cNvCxnSpPr>
            <a:endCxn id="43" idx="2"/>
          </p:cNvCxnSpPr>
          <p:nvPr/>
        </p:nvCxnSpPr>
        <p:spPr>
          <a:xfrm>
            <a:off x="4815198" y="5632351"/>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7">
            <a:extLst>
              <a:ext uri="{FF2B5EF4-FFF2-40B4-BE49-F238E27FC236}">
                <a16:creationId xmlns:a16="http://schemas.microsoft.com/office/drawing/2014/main" id="{BD68865F-7EFD-81CD-6EBB-6F5C373CD788}"/>
              </a:ext>
            </a:extLst>
          </p:cNvPr>
          <p:cNvCxnSpPr>
            <a:stCxn id="13" idx="6"/>
            <a:endCxn id="17" idx="2"/>
          </p:cNvCxnSpPr>
          <p:nvPr/>
        </p:nvCxnSpPr>
        <p:spPr>
          <a:xfrm flipV="1">
            <a:off x="4798092" y="247644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8">
            <a:extLst>
              <a:ext uri="{FF2B5EF4-FFF2-40B4-BE49-F238E27FC236}">
                <a16:creationId xmlns:a16="http://schemas.microsoft.com/office/drawing/2014/main" id="{9461FA38-CED7-C8A7-FD52-1698F85B3082}"/>
              </a:ext>
            </a:extLst>
          </p:cNvPr>
          <p:cNvCxnSpPr>
            <a:stCxn id="11" idx="6"/>
            <a:endCxn id="18" idx="2"/>
          </p:cNvCxnSpPr>
          <p:nvPr/>
        </p:nvCxnSpPr>
        <p:spPr>
          <a:xfrm>
            <a:off x="4795750" y="247644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9">
            <a:extLst>
              <a:ext uri="{FF2B5EF4-FFF2-40B4-BE49-F238E27FC236}">
                <a16:creationId xmlns:a16="http://schemas.microsoft.com/office/drawing/2014/main" id="{F5E42FA7-4AF1-30D3-FF3A-329395219731}"/>
              </a:ext>
            </a:extLst>
          </p:cNvPr>
          <p:cNvCxnSpPr>
            <a:stCxn id="11" idx="6"/>
            <a:endCxn id="19" idx="2"/>
          </p:cNvCxnSpPr>
          <p:nvPr/>
        </p:nvCxnSpPr>
        <p:spPr>
          <a:xfrm>
            <a:off x="4795750" y="247644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0">
            <a:extLst>
              <a:ext uri="{FF2B5EF4-FFF2-40B4-BE49-F238E27FC236}">
                <a16:creationId xmlns:a16="http://schemas.microsoft.com/office/drawing/2014/main" id="{AAC63429-1023-DF20-3F65-56CDEA08A118}"/>
              </a:ext>
            </a:extLst>
          </p:cNvPr>
          <p:cNvCxnSpPr>
            <a:stCxn id="13" idx="6"/>
            <a:endCxn id="19" idx="2"/>
          </p:cNvCxnSpPr>
          <p:nvPr/>
        </p:nvCxnSpPr>
        <p:spPr>
          <a:xfrm>
            <a:off x="4798092" y="350189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1">
            <a:extLst>
              <a:ext uri="{FF2B5EF4-FFF2-40B4-BE49-F238E27FC236}">
                <a16:creationId xmlns:a16="http://schemas.microsoft.com/office/drawing/2014/main" id="{BFBD3E4B-D9C8-D1A3-BC3F-E350D535DCC8}"/>
              </a:ext>
            </a:extLst>
          </p:cNvPr>
          <p:cNvCxnSpPr>
            <a:stCxn id="14" idx="6"/>
            <a:endCxn id="17" idx="2"/>
          </p:cNvCxnSpPr>
          <p:nvPr/>
        </p:nvCxnSpPr>
        <p:spPr>
          <a:xfrm flipV="1">
            <a:off x="4805908" y="2476442"/>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2">
            <a:extLst>
              <a:ext uri="{FF2B5EF4-FFF2-40B4-BE49-F238E27FC236}">
                <a16:creationId xmlns:a16="http://schemas.microsoft.com/office/drawing/2014/main" id="{47A6876C-25F4-0E2C-11AA-B04F9E0375CB}"/>
              </a:ext>
            </a:extLst>
          </p:cNvPr>
          <p:cNvCxnSpPr>
            <a:stCxn id="14" idx="6"/>
            <a:endCxn id="18" idx="2"/>
          </p:cNvCxnSpPr>
          <p:nvPr/>
        </p:nvCxnSpPr>
        <p:spPr>
          <a:xfrm flipV="1">
            <a:off x="4805908" y="3518008"/>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6">
            <a:extLst>
              <a:ext uri="{FF2B5EF4-FFF2-40B4-BE49-F238E27FC236}">
                <a16:creationId xmlns:a16="http://schemas.microsoft.com/office/drawing/2014/main" id="{F4D82616-022D-7AAF-2DA6-D72574FEA233}"/>
              </a:ext>
            </a:extLst>
          </p:cNvPr>
          <p:cNvCxnSpPr>
            <a:stCxn id="7" idx="3"/>
            <a:endCxn id="11" idx="2"/>
          </p:cNvCxnSpPr>
          <p:nvPr/>
        </p:nvCxnSpPr>
        <p:spPr>
          <a:xfrm flipV="1">
            <a:off x="2643882" y="2476443"/>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7">
            <a:extLst>
              <a:ext uri="{FF2B5EF4-FFF2-40B4-BE49-F238E27FC236}">
                <a16:creationId xmlns:a16="http://schemas.microsoft.com/office/drawing/2014/main" id="{D0E4B1FD-20B3-D40B-3D36-316AB423E911}"/>
              </a:ext>
            </a:extLst>
          </p:cNvPr>
          <p:cNvCxnSpPr>
            <a:stCxn id="6" idx="3"/>
            <a:endCxn id="13" idx="2"/>
          </p:cNvCxnSpPr>
          <p:nvPr/>
        </p:nvCxnSpPr>
        <p:spPr>
          <a:xfrm flipV="1">
            <a:off x="2648644" y="350189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48">
            <a:extLst>
              <a:ext uri="{FF2B5EF4-FFF2-40B4-BE49-F238E27FC236}">
                <a16:creationId xmlns:a16="http://schemas.microsoft.com/office/drawing/2014/main" id="{77428B95-4446-8B71-8F56-4418F3568CC3}"/>
              </a:ext>
            </a:extLst>
          </p:cNvPr>
          <p:cNvCxnSpPr>
            <a:stCxn id="6" idx="3"/>
            <a:endCxn id="42" idx="2"/>
          </p:cNvCxnSpPr>
          <p:nvPr/>
        </p:nvCxnSpPr>
        <p:spPr>
          <a:xfrm>
            <a:off x="2648644" y="350546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49">
            <a:extLst>
              <a:ext uri="{FF2B5EF4-FFF2-40B4-BE49-F238E27FC236}">
                <a16:creationId xmlns:a16="http://schemas.microsoft.com/office/drawing/2014/main" id="{3016C73D-84C3-3987-15C5-B19F414677F6}"/>
              </a:ext>
            </a:extLst>
          </p:cNvPr>
          <p:cNvCxnSpPr>
            <a:stCxn id="10" idx="3"/>
            <a:endCxn id="11" idx="2"/>
          </p:cNvCxnSpPr>
          <p:nvPr/>
        </p:nvCxnSpPr>
        <p:spPr>
          <a:xfrm flipV="1">
            <a:off x="2704866" y="2476443"/>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0">
            <a:extLst>
              <a:ext uri="{FF2B5EF4-FFF2-40B4-BE49-F238E27FC236}">
                <a16:creationId xmlns:a16="http://schemas.microsoft.com/office/drawing/2014/main" id="{113B3A6D-847B-FA82-B6BB-CA8AE746531E}"/>
              </a:ext>
            </a:extLst>
          </p:cNvPr>
          <p:cNvCxnSpPr>
            <a:stCxn id="9" idx="3"/>
            <a:endCxn id="13" idx="2"/>
          </p:cNvCxnSpPr>
          <p:nvPr/>
        </p:nvCxnSpPr>
        <p:spPr>
          <a:xfrm flipV="1">
            <a:off x="2671528" y="350189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1">
            <a:extLst>
              <a:ext uri="{FF2B5EF4-FFF2-40B4-BE49-F238E27FC236}">
                <a16:creationId xmlns:a16="http://schemas.microsoft.com/office/drawing/2014/main" id="{534C91B7-84E6-C1FA-C4A9-675ED4B5798F}"/>
              </a:ext>
            </a:extLst>
          </p:cNvPr>
          <p:cNvCxnSpPr>
            <a:stCxn id="9" idx="3"/>
            <a:endCxn id="42" idx="2"/>
          </p:cNvCxnSpPr>
          <p:nvPr/>
        </p:nvCxnSpPr>
        <p:spPr>
          <a:xfrm>
            <a:off x="2671528" y="462841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55">
            <a:extLst>
              <a:ext uri="{FF2B5EF4-FFF2-40B4-BE49-F238E27FC236}">
                <a16:creationId xmlns:a16="http://schemas.microsoft.com/office/drawing/2014/main" id="{138E52DC-23D5-5F58-3D15-203009E9C9A1}"/>
              </a:ext>
            </a:extLst>
          </p:cNvPr>
          <p:cNvCxnSpPr>
            <a:stCxn id="17" idx="6"/>
          </p:cNvCxnSpPr>
          <p:nvPr/>
        </p:nvCxnSpPr>
        <p:spPr>
          <a:xfrm>
            <a:off x="7203702" y="247644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56">
            <a:extLst>
              <a:ext uri="{FF2B5EF4-FFF2-40B4-BE49-F238E27FC236}">
                <a16:creationId xmlns:a16="http://schemas.microsoft.com/office/drawing/2014/main" id="{1953FD0A-424F-5602-8670-B43C38E086C1}"/>
              </a:ext>
            </a:extLst>
          </p:cNvPr>
          <p:cNvCxnSpPr>
            <a:stCxn id="18" idx="6"/>
          </p:cNvCxnSpPr>
          <p:nvPr/>
        </p:nvCxnSpPr>
        <p:spPr>
          <a:xfrm>
            <a:off x="7216756" y="351800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58">
            <a:extLst>
              <a:ext uri="{FF2B5EF4-FFF2-40B4-BE49-F238E27FC236}">
                <a16:creationId xmlns:a16="http://schemas.microsoft.com/office/drawing/2014/main" id="{332411BE-1D9E-EB74-9FD9-11A016257AB7}"/>
              </a:ext>
            </a:extLst>
          </p:cNvPr>
          <p:cNvCxnSpPr>
            <a:stCxn id="18" idx="6"/>
          </p:cNvCxnSpPr>
          <p:nvPr/>
        </p:nvCxnSpPr>
        <p:spPr>
          <a:xfrm>
            <a:off x="7216756" y="351800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59">
            <a:extLst>
              <a:ext uri="{FF2B5EF4-FFF2-40B4-BE49-F238E27FC236}">
                <a16:creationId xmlns:a16="http://schemas.microsoft.com/office/drawing/2014/main" id="{9D9DA435-DFBF-EAC6-F7C2-A15B0F1C4BAA}"/>
              </a:ext>
            </a:extLst>
          </p:cNvPr>
          <p:cNvCxnSpPr>
            <a:stCxn id="17" idx="6"/>
          </p:cNvCxnSpPr>
          <p:nvPr/>
        </p:nvCxnSpPr>
        <p:spPr>
          <a:xfrm>
            <a:off x="7203702" y="247644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62">
            <a:extLst>
              <a:ext uri="{FF2B5EF4-FFF2-40B4-BE49-F238E27FC236}">
                <a16:creationId xmlns:a16="http://schemas.microsoft.com/office/drawing/2014/main" id="{77C7C227-F7EE-8107-4F29-170253737EB9}"/>
              </a:ext>
            </a:extLst>
          </p:cNvPr>
          <p:cNvCxnSpPr>
            <a:stCxn id="19" idx="6"/>
          </p:cNvCxnSpPr>
          <p:nvPr/>
        </p:nvCxnSpPr>
        <p:spPr>
          <a:xfrm flipV="1">
            <a:off x="7242864" y="362577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3">
            <a:extLst>
              <a:ext uri="{FF2B5EF4-FFF2-40B4-BE49-F238E27FC236}">
                <a16:creationId xmlns:a16="http://schemas.microsoft.com/office/drawing/2014/main" id="{0743B834-E741-989C-C248-26CA2B97AC3E}"/>
              </a:ext>
            </a:extLst>
          </p:cNvPr>
          <p:cNvCxnSpPr>
            <a:stCxn id="19" idx="6"/>
          </p:cNvCxnSpPr>
          <p:nvPr/>
        </p:nvCxnSpPr>
        <p:spPr>
          <a:xfrm flipV="1">
            <a:off x="7242864" y="440434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64">
            <a:extLst>
              <a:ext uri="{FF2B5EF4-FFF2-40B4-BE49-F238E27FC236}">
                <a16:creationId xmlns:a16="http://schemas.microsoft.com/office/drawing/2014/main" id="{64F10C2C-722F-3A98-483E-5D41908D84F5}"/>
              </a:ext>
            </a:extLst>
          </p:cNvPr>
          <p:cNvSpPr/>
          <p:nvPr/>
        </p:nvSpPr>
        <p:spPr>
          <a:xfrm>
            <a:off x="4221592" y="534527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43" name="橢圓 65">
            <a:extLst>
              <a:ext uri="{FF2B5EF4-FFF2-40B4-BE49-F238E27FC236}">
                <a16:creationId xmlns:a16="http://schemas.microsoft.com/office/drawing/2014/main" id="{F4C1738A-C4D0-875A-52DF-633778C4366C}"/>
              </a:ext>
            </a:extLst>
          </p:cNvPr>
          <p:cNvSpPr/>
          <p:nvPr/>
        </p:nvSpPr>
        <p:spPr>
          <a:xfrm>
            <a:off x="6668706" y="534527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cxnSp>
        <p:nvCxnSpPr>
          <p:cNvPr id="44" name="直線單箭頭接點 100">
            <a:extLst>
              <a:ext uri="{FF2B5EF4-FFF2-40B4-BE49-F238E27FC236}">
                <a16:creationId xmlns:a16="http://schemas.microsoft.com/office/drawing/2014/main" id="{B09202E9-284F-D7DB-889E-38B55092B757}"/>
              </a:ext>
            </a:extLst>
          </p:cNvPr>
          <p:cNvCxnSpPr>
            <a:stCxn id="9" idx="3"/>
            <a:endCxn id="14" idx="2"/>
          </p:cNvCxnSpPr>
          <p:nvPr/>
        </p:nvCxnSpPr>
        <p:spPr>
          <a:xfrm flipV="1">
            <a:off x="2671527" y="4559574"/>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03">
            <a:extLst>
              <a:ext uri="{FF2B5EF4-FFF2-40B4-BE49-F238E27FC236}">
                <a16:creationId xmlns:a16="http://schemas.microsoft.com/office/drawing/2014/main" id="{B4175A97-496B-7515-8891-4B486E69C137}"/>
              </a:ext>
            </a:extLst>
          </p:cNvPr>
          <p:cNvCxnSpPr>
            <a:stCxn id="6" idx="3"/>
            <a:endCxn id="14" idx="2"/>
          </p:cNvCxnSpPr>
          <p:nvPr/>
        </p:nvCxnSpPr>
        <p:spPr>
          <a:xfrm>
            <a:off x="2648645" y="3505464"/>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12">
            <a:extLst>
              <a:ext uri="{FF2B5EF4-FFF2-40B4-BE49-F238E27FC236}">
                <a16:creationId xmlns:a16="http://schemas.microsoft.com/office/drawing/2014/main" id="{E9A5700B-FD64-91C5-3E15-9771A5AD802A}"/>
              </a:ext>
            </a:extLst>
          </p:cNvPr>
          <p:cNvCxnSpPr>
            <a:stCxn id="42" idx="6"/>
            <a:endCxn id="18" idx="2"/>
          </p:cNvCxnSpPr>
          <p:nvPr/>
        </p:nvCxnSpPr>
        <p:spPr>
          <a:xfrm flipV="1">
            <a:off x="4795750" y="351800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15">
            <a:extLst>
              <a:ext uri="{FF2B5EF4-FFF2-40B4-BE49-F238E27FC236}">
                <a16:creationId xmlns:a16="http://schemas.microsoft.com/office/drawing/2014/main" id="{CEFDEAE8-910C-C72D-10D5-229F88113E10}"/>
              </a:ext>
            </a:extLst>
          </p:cNvPr>
          <p:cNvCxnSpPr>
            <a:stCxn id="42" idx="6"/>
            <a:endCxn id="17" idx="2"/>
          </p:cNvCxnSpPr>
          <p:nvPr/>
        </p:nvCxnSpPr>
        <p:spPr>
          <a:xfrm flipV="1">
            <a:off x="4795750" y="247644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18">
            <a:extLst>
              <a:ext uri="{FF2B5EF4-FFF2-40B4-BE49-F238E27FC236}">
                <a16:creationId xmlns:a16="http://schemas.microsoft.com/office/drawing/2014/main" id="{AAA568DA-1B58-E7D6-6869-E8821FFA0C69}"/>
              </a:ext>
            </a:extLst>
          </p:cNvPr>
          <p:cNvCxnSpPr>
            <a:endCxn id="43" idx="2"/>
          </p:cNvCxnSpPr>
          <p:nvPr/>
        </p:nvCxnSpPr>
        <p:spPr>
          <a:xfrm>
            <a:off x="4811146" y="4555893"/>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20">
            <a:extLst>
              <a:ext uri="{FF2B5EF4-FFF2-40B4-BE49-F238E27FC236}">
                <a16:creationId xmlns:a16="http://schemas.microsoft.com/office/drawing/2014/main" id="{ED2A2E2A-D3D8-34BD-FF0D-D86FA2FFBF68}"/>
              </a:ext>
            </a:extLst>
          </p:cNvPr>
          <p:cNvCxnSpPr>
            <a:stCxn id="14" idx="6"/>
            <a:endCxn id="19" idx="2"/>
          </p:cNvCxnSpPr>
          <p:nvPr/>
        </p:nvCxnSpPr>
        <p:spPr>
          <a:xfrm>
            <a:off x="4805908" y="4559574"/>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23">
            <a:extLst>
              <a:ext uri="{FF2B5EF4-FFF2-40B4-BE49-F238E27FC236}">
                <a16:creationId xmlns:a16="http://schemas.microsoft.com/office/drawing/2014/main" id="{D0D373F9-926A-1325-DCCC-9FE91D24E4A7}"/>
              </a:ext>
            </a:extLst>
          </p:cNvPr>
          <p:cNvCxnSpPr/>
          <p:nvPr/>
        </p:nvCxnSpPr>
        <p:spPr>
          <a:xfrm>
            <a:off x="4795751" y="3518008"/>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4">
            <a:extLst>
              <a:ext uri="{FF2B5EF4-FFF2-40B4-BE49-F238E27FC236}">
                <a16:creationId xmlns:a16="http://schemas.microsoft.com/office/drawing/2014/main" id="{BC1AFDF2-EC2A-9BF7-DB6C-EC66065238D2}"/>
              </a:ext>
            </a:extLst>
          </p:cNvPr>
          <p:cNvCxnSpPr/>
          <p:nvPr/>
        </p:nvCxnSpPr>
        <p:spPr>
          <a:xfrm>
            <a:off x="4815199" y="2476442"/>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25">
            <a:extLst>
              <a:ext uri="{FF2B5EF4-FFF2-40B4-BE49-F238E27FC236}">
                <a16:creationId xmlns:a16="http://schemas.microsoft.com/office/drawing/2014/main" id="{2BC74352-A27A-3EB4-80A8-949183280A30}"/>
              </a:ext>
            </a:extLst>
          </p:cNvPr>
          <p:cNvCxnSpPr>
            <a:stCxn id="13" idx="6"/>
            <a:endCxn id="43" idx="2"/>
          </p:cNvCxnSpPr>
          <p:nvPr/>
        </p:nvCxnSpPr>
        <p:spPr>
          <a:xfrm>
            <a:off x="4798092" y="3501895"/>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28">
            <a:extLst>
              <a:ext uri="{FF2B5EF4-FFF2-40B4-BE49-F238E27FC236}">
                <a16:creationId xmlns:a16="http://schemas.microsoft.com/office/drawing/2014/main" id="{096F2ECC-EAAB-293E-6F08-0B10C03911BA}"/>
              </a:ext>
            </a:extLst>
          </p:cNvPr>
          <p:cNvCxnSpPr>
            <a:stCxn id="11" idx="6"/>
            <a:endCxn id="43" idx="2"/>
          </p:cNvCxnSpPr>
          <p:nvPr/>
        </p:nvCxnSpPr>
        <p:spPr>
          <a:xfrm>
            <a:off x="4795750" y="2476443"/>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37">
            <a:extLst>
              <a:ext uri="{FF2B5EF4-FFF2-40B4-BE49-F238E27FC236}">
                <a16:creationId xmlns:a16="http://schemas.microsoft.com/office/drawing/2014/main" id="{E4F1104A-485C-A68C-B221-FDCFBC94545D}"/>
              </a:ext>
            </a:extLst>
          </p:cNvPr>
          <p:cNvCxnSpPr>
            <a:stCxn id="43" idx="6"/>
            <a:endCxn id="21" idx="2"/>
          </p:cNvCxnSpPr>
          <p:nvPr/>
        </p:nvCxnSpPr>
        <p:spPr>
          <a:xfrm flipV="1">
            <a:off x="7242865" y="4386665"/>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40">
            <a:extLst>
              <a:ext uri="{FF2B5EF4-FFF2-40B4-BE49-F238E27FC236}">
                <a16:creationId xmlns:a16="http://schemas.microsoft.com/office/drawing/2014/main" id="{0202A771-0C9D-1B1C-9F99-D300FD69F53F}"/>
              </a:ext>
            </a:extLst>
          </p:cNvPr>
          <p:cNvCxnSpPr>
            <a:stCxn id="43" idx="6"/>
            <a:endCxn id="20" idx="2"/>
          </p:cNvCxnSpPr>
          <p:nvPr/>
        </p:nvCxnSpPr>
        <p:spPr>
          <a:xfrm flipV="1">
            <a:off x="7242865" y="362675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144">
            <a:extLst>
              <a:ext uri="{FF2B5EF4-FFF2-40B4-BE49-F238E27FC236}">
                <a16:creationId xmlns:a16="http://schemas.microsoft.com/office/drawing/2014/main" id="{7CF70D4B-5F5F-8EEF-3DC3-2EBD2371F354}"/>
              </a:ext>
            </a:extLst>
          </p:cNvPr>
          <p:cNvCxnSpPr/>
          <p:nvPr/>
        </p:nvCxnSpPr>
        <p:spPr>
          <a:xfrm>
            <a:off x="4269791" y="25752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145">
            <a:extLst>
              <a:ext uri="{FF2B5EF4-FFF2-40B4-BE49-F238E27FC236}">
                <a16:creationId xmlns:a16="http://schemas.microsoft.com/office/drawing/2014/main" id="{6794157C-596F-05AD-0978-F17FCDF993EE}"/>
              </a:ext>
            </a:extLst>
          </p:cNvPr>
          <p:cNvCxnSpPr/>
          <p:nvPr/>
        </p:nvCxnSpPr>
        <p:spPr>
          <a:xfrm flipV="1">
            <a:off x="4494127" y="228816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158">
            <a:extLst>
              <a:ext uri="{FF2B5EF4-FFF2-40B4-BE49-F238E27FC236}">
                <a16:creationId xmlns:a16="http://schemas.microsoft.com/office/drawing/2014/main" id="{0891AEC9-9EE1-3E84-ED3B-AF8F3A92E458}"/>
              </a:ext>
            </a:extLst>
          </p:cNvPr>
          <p:cNvCxnSpPr/>
          <p:nvPr/>
        </p:nvCxnSpPr>
        <p:spPr>
          <a:xfrm>
            <a:off x="4276746" y="361328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159">
            <a:extLst>
              <a:ext uri="{FF2B5EF4-FFF2-40B4-BE49-F238E27FC236}">
                <a16:creationId xmlns:a16="http://schemas.microsoft.com/office/drawing/2014/main" id="{631D453B-5202-0453-4E55-E3D073595FB6}"/>
              </a:ext>
            </a:extLst>
          </p:cNvPr>
          <p:cNvCxnSpPr/>
          <p:nvPr/>
        </p:nvCxnSpPr>
        <p:spPr>
          <a:xfrm flipV="1">
            <a:off x="4501082" y="332620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160">
            <a:extLst>
              <a:ext uri="{FF2B5EF4-FFF2-40B4-BE49-F238E27FC236}">
                <a16:creationId xmlns:a16="http://schemas.microsoft.com/office/drawing/2014/main" id="{33B5DBD7-E664-F3F3-F968-6C040AE1F774}"/>
              </a:ext>
            </a:extLst>
          </p:cNvPr>
          <p:cNvCxnSpPr/>
          <p:nvPr/>
        </p:nvCxnSpPr>
        <p:spPr>
          <a:xfrm>
            <a:off x="4269791" y="468327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161">
            <a:extLst>
              <a:ext uri="{FF2B5EF4-FFF2-40B4-BE49-F238E27FC236}">
                <a16:creationId xmlns:a16="http://schemas.microsoft.com/office/drawing/2014/main" id="{2C9E5893-2D9E-2589-23E0-B58B71D74CEF}"/>
              </a:ext>
            </a:extLst>
          </p:cNvPr>
          <p:cNvCxnSpPr/>
          <p:nvPr/>
        </p:nvCxnSpPr>
        <p:spPr>
          <a:xfrm flipV="1">
            <a:off x="4494127" y="439620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162">
            <a:extLst>
              <a:ext uri="{FF2B5EF4-FFF2-40B4-BE49-F238E27FC236}">
                <a16:creationId xmlns:a16="http://schemas.microsoft.com/office/drawing/2014/main" id="{69BDFA99-5E1C-CFC5-B069-EBA555FD88EF}"/>
              </a:ext>
            </a:extLst>
          </p:cNvPr>
          <p:cNvCxnSpPr/>
          <p:nvPr/>
        </p:nvCxnSpPr>
        <p:spPr>
          <a:xfrm>
            <a:off x="4276746" y="5744675"/>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63">
            <a:extLst>
              <a:ext uri="{FF2B5EF4-FFF2-40B4-BE49-F238E27FC236}">
                <a16:creationId xmlns:a16="http://schemas.microsoft.com/office/drawing/2014/main" id="{22ED9F44-5FE9-622D-2D04-B38CC485D9AE}"/>
              </a:ext>
            </a:extLst>
          </p:cNvPr>
          <p:cNvCxnSpPr/>
          <p:nvPr/>
        </p:nvCxnSpPr>
        <p:spPr>
          <a:xfrm flipV="1">
            <a:off x="4501082" y="545760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164">
            <a:extLst>
              <a:ext uri="{FF2B5EF4-FFF2-40B4-BE49-F238E27FC236}">
                <a16:creationId xmlns:a16="http://schemas.microsoft.com/office/drawing/2014/main" id="{014B2220-C16B-BF95-FE02-88122B63FD7B}"/>
              </a:ext>
            </a:extLst>
          </p:cNvPr>
          <p:cNvCxnSpPr/>
          <p:nvPr/>
        </p:nvCxnSpPr>
        <p:spPr>
          <a:xfrm>
            <a:off x="6706831" y="574484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165">
            <a:extLst>
              <a:ext uri="{FF2B5EF4-FFF2-40B4-BE49-F238E27FC236}">
                <a16:creationId xmlns:a16="http://schemas.microsoft.com/office/drawing/2014/main" id="{9DDA4D85-97F9-54EC-9E00-A1E2E6EA0BAB}"/>
              </a:ext>
            </a:extLst>
          </p:cNvPr>
          <p:cNvCxnSpPr/>
          <p:nvPr/>
        </p:nvCxnSpPr>
        <p:spPr>
          <a:xfrm flipV="1">
            <a:off x="6931167" y="5457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166">
            <a:extLst>
              <a:ext uri="{FF2B5EF4-FFF2-40B4-BE49-F238E27FC236}">
                <a16:creationId xmlns:a16="http://schemas.microsoft.com/office/drawing/2014/main" id="{6D5208C3-8102-21ED-1326-AC0A151FD6C1}"/>
              </a:ext>
            </a:extLst>
          </p:cNvPr>
          <p:cNvCxnSpPr/>
          <p:nvPr/>
        </p:nvCxnSpPr>
        <p:spPr>
          <a:xfrm>
            <a:off x="6728711" y="466118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167">
            <a:extLst>
              <a:ext uri="{FF2B5EF4-FFF2-40B4-BE49-F238E27FC236}">
                <a16:creationId xmlns:a16="http://schemas.microsoft.com/office/drawing/2014/main" id="{CC22EED3-E649-13C1-1A8B-B5C807D968B2}"/>
              </a:ext>
            </a:extLst>
          </p:cNvPr>
          <p:cNvCxnSpPr/>
          <p:nvPr/>
        </p:nvCxnSpPr>
        <p:spPr>
          <a:xfrm flipV="1">
            <a:off x="6953047" y="437411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168">
            <a:extLst>
              <a:ext uri="{FF2B5EF4-FFF2-40B4-BE49-F238E27FC236}">
                <a16:creationId xmlns:a16="http://schemas.microsoft.com/office/drawing/2014/main" id="{843873CB-973A-27E8-1A6F-206C3514809A}"/>
              </a:ext>
            </a:extLst>
          </p:cNvPr>
          <p:cNvCxnSpPr/>
          <p:nvPr/>
        </p:nvCxnSpPr>
        <p:spPr>
          <a:xfrm>
            <a:off x="6677994" y="3623707"/>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169">
            <a:extLst>
              <a:ext uri="{FF2B5EF4-FFF2-40B4-BE49-F238E27FC236}">
                <a16:creationId xmlns:a16="http://schemas.microsoft.com/office/drawing/2014/main" id="{C8F1E21D-960D-8679-2630-FC261AF2A765}"/>
              </a:ext>
            </a:extLst>
          </p:cNvPr>
          <p:cNvCxnSpPr/>
          <p:nvPr/>
        </p:nvCxnSpPr>
        <p:spPr>
          <a:xfrm flipV="1">
            <a:off x="6902330" y="333663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170">
            <a:extLst>
              <a:ext uri="{FF2B5EF4-FFF2-40B4-BE49-F238E27FC236}">
                <a16:creationId xmlns:a16="http://schemas.microsoft.com/office/drawing/2014/main" id="{6E5D8D96-DA26-B791-7DD7-777AFEDA731F}"/>
              </a:ext>
            </a:extLst>
          </p:cNvPr>
          <p:cNvCxnSpPr/>
          <p:nvPr/>
        </p:nvCxnSpPr>
        <p:spPr>
          <a:xfrm>
            <a:off x="6684698" y="2553625"/>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171">
            <a:extLst>
              <a:ext uri="{FF2B5EF4-FFF2-40B4-BE49-F238E27FC236}">
                <a16:creationId xmlns:a16="http://schemas.microsoft.com/office/drawing/2014/main" id="{E7039930-652D-5BC7-0E25-80581E1AACE2}"/>
              </a:ext>
            </a:extLst>
          </p:cNvPr>
          <p:cNvCxnSpPr/>
          <p:nvPr/>
        </p:nvCxnSpPr>
        <p:spPr>
          <a:xfrm flipV="1">
            <a:off x="6909034" y="226655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字方塊 172">
            <a:extLst>
              <a:ext uri="{FF2B5EF4-FFF2-40B4-BE49-F238E27FC236}">
                <a16:creationId xmlns:a16="http://schemas.microsoft.com/office/drawing/2014/main" id="{A65BF407-1E80-D1F7-57D9-5C157CBC8D15}"/>
              </a:ext>
            </a:extLst>
          </p:cNvPr>
          <p:cNvSpPr txBox="1"/>
          <p:nvPr/>
        </p:nvSpPr>
        <p:spPr>
          <a:xfrm>
            <a:off x="4618954" y="4601022"/>
            <a:ext cx="514457" cy="523220"/>
          </a:xfrm>
          <a:prstGeom prst="rect">
            <a:avLst/>
          </a:prstGeom>
          <a:noFill/>
        </p:spPr>
        <p:txBody>
          <a:bodyPr wrap="square" rtlCol="0">
            <a:spAutoFit/>
          </a:bodyPr>
          <a:lstStyle/>
          <a:p>
            <a:pPr algn="ctr">
              <a:defRPr/>
            </a:pPr>
            <a:r>
              <a:rPr lang="en-US" altLang="zh-TW" sz="2800" dirty="0">
                <a:solidFill>
                  <a:srgbClr val="FF0000"/>
                </a:solidFill>
                <a:latin typeface="Calibri" panose="020F0502020204030204"/>
                <a:ea typeface="新細明體" panose="02020500000000000000" pitchFamily="18" charset="-120"/>
              </a:rPr>
              <a:t>0</a:t>
            </a:r>
            <a:endParaRPr lang="zh-TW" altLang="en-US" sz="2800" dirty="0">
              <a:solidFill>
                <a:srgbClr val="FF0000"/>
              </a:solidFill>
              <a:latin typeface="Calibri" panose="020F0502020204030204"/>
              <a:ea typeface="新細明體" panose="02020500000000000000" pitchFamily="18" charset="-120"/>
            </a:endParaRPr>
          </a:p>
        </p:txBody>
      </p:sp>
      <p:sp>
        <p:nvSpPr>
          <p:cNvPr id="73" name="文字方塊 173">
            <a:extLst>
              <a:ext uri="{FF2B5EF4-FFF2-40B4-BE49-F238E27FC236}">
                <a16:creationId xmlns:a16="http://schemas.microsoft.com/office/drawing/2014/main" id="{61CB7A81-9761-712B-A65B-A0E45659821E}"/>
              </a:ext>
            </a:extLst>
          </p:cNvPr>
          <p:cNvSpPr txBox="1"/>
          <p:nvPr/>
        </p:nvSpPr>
        <p:spPr>
          <a:xfrm>
            <a:off x="4612052" y="5699268"/>
            <a:ext cx="514457" cy="523220"/>
          </a:xfrm>
          <a:prstGeom prst="rect">
            <a:avLst/>
          </a:prstGeom>
          <a:noFill/>
        </p:spPr>
        <p:txBody>
          <a:bodyPr wrap="square" rtlCol="0">
            <a:spAutoFit/>
          </a:bodyPr>
          <a:lstStyle/>
          <a:p>
            <a:pPr algn="ctr">
              <a:defRPr/>
            </a:pPr>
            <a:r>
              <a:rPr lang="en-US" altLang="zh-TW" sz="2800" dirty="0">
                <a:solidFill>
                  <a:srgbClr val="FF0000"/>
                </a:solidFill>
                <a:latin typeface="Calibri" panose="020F0502020204030204"/>
                <a:ea typeface="新細明體" panose="02020500000000000000" pitchFamily="18" charset="-120"/>
              </a:rPr>
              <a:t>0</a:t>
            </a:r>
            <a:endParaRPr lang="zh-TW" altLang="en-US" sz="2800" dirty="0">
              <a:solidFill>
                <a:srgbClr val="FF0000"/>
              </a:solidFill>
              <a:latin typeface="Calibri" panose="020F0502020204030204"/>
              <a:ea typeface="新細明體" panose="02020500000000000000" pitchFamily="18" charset="-120"/>
            </a:endParaRPr>
          </a:p>
        </p:txBody>
      </p:sp>
      <p:sp>
        <p:nvSpPr>
          <p:cNvPr id="74" name="文字方塊 174">
            <a:extLst>
              <a:ext uri="{FF2B5EF4-FFF2-40B4-BE49-F238E27FC236}">
                <a16:creationId xmlns:a16="http://schemas.microsoft.com/office/drawing/2014/main" id="{4CE9FFA2-9A21-4268-2354-D01EA19779E2}"/>
              </a:ext>
            </a:extLst>
          </p:cNvPr>
          <p:cNvSpPr txBox="1"/>
          <p:nvPr/>
        </p:nvSpPr>
        <p:spPr>
          <a:xfrm>
            <a:off x="7080069" y="2003901"/>
            <a:ext cx="514457" cy="523220"/>
          </a:xfrm>
          <a:prstGeom prst="rect">
            <a:avLst/>
          </a:prstGeom>
          <a:noFill/>
        </p:spPr>
        <p:txBody>
          <a:bodyPr wrap="square" rtlCol="0">
            <a:spAutoFit/>
          </a:bodyPr>
          <a:lstStyle/>
          <a:p>
            <a:pPr algn="ctr">
              <a:defRPr/>
            </a:pPr>
            <a:r>
              <a:rPr lang="en-US" altLang="zh-TW" sz="2800" dirty="0">
                <a:solidFill>
                  <a:srgbClr val="FF0000"/>
                </a:solidFill>
                <a:latin typeface="Calibri" panose="020F0502020204030204"/>
                <a:ea typeface="新細明體" panose="02020500000000000000" pitchFamily="18" charset="-120"/>
              </a:rPr>
              <a:t>0</a:t>
            </a:r>
            <a:endParaRPr lang="zh-TW" altLang="en-US" sz="2800" dirty="0">
              <a:solidFill>
                <a:srgbClr val="FF0000"/>
              </a:solidFill>
              <a:latin typeface="Calibri" panose="020F0502020204030204"/>
              <a:ea typeface="新細明體" panose="02020500000000000000" pitchFamily="18" charset="-120"/>
            </a:endParaRPr>
          </a:p>
        </p:txBody>
      </p:sp>
      <p:sp>
        <p:nvSpPr>
          <p:cNvPr id="75" name="文字方塊 175">
            <a:extLst>
              <a:ext uri="{FF2B5EF4-FFF2-40B4-BE49-F238E27FC236}">
                <a16:creationId xmlns:a16="http://schemas.microsoft.com/office/drawing/2014/main" id="{868BAF26-2997-3E1E-CFB3-E8698A7AB532}"/>
              </a:ext>
            </a:extLst>
          </p:cNvPr>
          <p:cNvSpPr txBox="1"/>
          <p:nvPr/>
        </p:nvSpPr>
        <p:spPr>
          <a:xfrm>
            <a:off x="7089782" y="4029641"/>
            <a:ext cx="514457" cy="523220"/>
          </a:xfrm>
          <a:prstGeom prst="rect">
            <a:avLst/>
          </a:prstGeom>
          <a:noFill/>
        </p:spPr>
        <p:txBody>
          <a:bodyPr wrap="square" rtlCol="0">
            <a:spAutoFit/>
          </a:bodyPr>
          <a:lstStyle/>
          <a:p>
            <a:pPr algn="ctr">
              <a:defRPr/>
            </a:pPr>
            <a:r>
              <a:rPr lang="en-US" altLang="zh-TW" sz="2800" dirty="0">
                <a:solidFill>
                  <a:srgbClr val="FF0000"/>
                </a:solidFill>
                <a:latin typeface="Calibri" panose="020F0502020204030204"/>
                <a:ea typeface="新細明體" panose="02020500000000000000" pitchFamily="18" charset="-120"/>
              </a:rPr>
              <a:t>0</a:t>
            </a:r>
            <a:endParaRPr lang="zh-TW" altLang="en-US" sz="2800" dirty="0">
              <a:solidFill>
                <a:srgbClr val="FF0000"/>
              </a:solidFill>
              <a:latin typeface="Calibri" panose="020F0502020204030204"/>
              <a:ea typeface="新細明體" panose="02020500000000000000" pitchFamily="18" charset="-120"/>
            </a:endParaRPr>
          </a:p>
        </p:txBody>
      </p:sp>
      <p:grpSp>
        <p:nvGrpSpPr>
          <p:cNvPr id="76" name="群組 75">
            <a:extLst>
              <a:ext uri="{FF2B5EF4-FFF2-40B4-BE49-F238E27FC236}">
                <a16:creationId xmlns:a16="http://schemas.microsoft.com/office/drawing/2014/main" id="{7071BC7A-FB74-DED5-2195-F00874CA83D1}"/>
              </a:ext>
            </a:extLst>
          </p:cNvPr>
          <p:cNvGrpSpPr/>
          <p:nvPr/>
        </p:nvGrpSpPr>
        <p:grpSpPr>
          <a:xfrm>
            <a:off x="9214017" y="495210"/>
            <a:ext cx="2709950" cy="2809363"/>
            <a:chOff x="6200673" y="3815455"/>
            <a:chExt cx="2709950" cy="2809363"/>
          </a:xfrm>
        </p:grpSpPr>
        <p:cxnSp>
          <p:nvCxnSpPr>
            <p:cNvPr id="77" name="直線單箭頭接點 77">
              <a:extLst>
                <a:ext uri="{FF2B5EF4-FFF2-40B4-BE49-F238E27FC236}">
                  <a16:creationId xmlns:a16="http://schemas.microsoft.com/office/drawing/2014/main" id="{FE36283C-800A-C5EA-7ACE-6B6D21387059}"/>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8">
              <a:extLst>
                <a:ext uri="{FF2B5EF4-FFF2-40B4-BE49-F238E27FC236}">
                  <a16:creationId xmlns:a16="http://schemas.microsoft.com/office/drawing/2014/main" id="{33794CE5-E4CA-9521-21F9-05A830106CCE}"/>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字方塊 79">
                  <a:extLst>
                    <a:ext uri="{FF2B5EF4-FFF2-40B4-BE49-F238E27FC236}">
                      <a16:creationId xmlns:a16="http://schemas.microsoft.com/office/drawing/2014/main" id="{CE93A105-45F3-1105-AB47-C57EA5DB540D}"/>
                    </a:ext>
                  </a:extLst>
                </p:cNvPr>
                <p:cNvSpPr txBox="1"/>
                <p:nvPr/>
              </p:nvSpPr>
              <p:spPr>
                <a:xfrm>
                  <a:off x="8687357" y="5527718"/>
                  <a:ext cx="223266"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80">
                  <a:extLst>
                    <a:ext uri="{FF2B5EF4-FFF2-40B4-BE49-F238E27FC236}">
                      <a16:creationId xmlns:a16="http://schemas.microsoft.com/office/drawing/2014/main" id="{4ADCA7A1-FBD0-1B1F-C368-8F11DE10CA07}"/>
                    </a:ext>
                  </a:extLst>
                </p:cNvPr>
                <p:cNvSpPr txBox="1"/>
                <p:nvPr/>
              </p:nvSpPr>
              <p:spPr>
                <a:xfrm>
                  <a:off x="7313865" y="3815455"/>
                  <a:ext cx="247953"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1" name="直線接點 81">
              <a:extLst>
                <a:ext uri="{FF2B5EF4-FFF2-40B4-BE49-F238E27FC236}">
                  <a16:creationId xmlns:a16="http://schemas.microsoft.com/office/drawing/2014/main" id="{44905435-EA60-EAFB-3C98-57F270FBDB3B}"/>
                </a:ext>
              </a:extLst>
            </p:cNvPr>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2" name="直線接點 82">
              <a:extLst>
                <a:ext uri="{FF2B5EF4-FFF2-40B4-BE49-F238E27FC236}">
                  <a16:creationId xmlns:a16="http://schemas.microsoft.com/office/drawing/2014/main" id="{0BF0616C-BA98-AFEE-DD57-D24D1CAE935E}"/>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3">
                  <a:extLst>
                    <a:ext uri="{FF2B5EF4-FFF2-40B4-BE49-F238E27FC236}">
                      <a16:creationId xmlns:a16="http://schemas.microsoft.com/office/drawing/2014/main" id="{8F6380ED-33F4-964A-7030-07590BA9FB0B}"/>
                    </a:ext>
                  </a:extLst>
                </p:cNvPr>
                <p:cNvSpPr txBox="1"/>
                <p:nvPr/>
              </p:nvSpPr>
              <p:spPr>
                <a:xfrm>
                  <a:off x="7985942" y="4252893"/>
                  <a:ext cx="80246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4">
                  <a:extLst>
                    <a:ext uri="{FF2B5EF4-FFF2-40B4-BE49-F238E27FC236}">
                      <a16:creationId xmlns:a16="http://schemas.microsoft.com/office/drawing/2014/main" id="{8B8EAF58-8F1F-136D-384D-1DF58451ADDD}"/>
                    </a:ext>
                  </a:extLst>
                </p:cNvPr>
                <p:cNvSpPr txBox="1"/>
                <p:nvPr/>
              </p:nvSpPr>
              <p:spPr>
                <a:xfrm>
                  <a:off x="6401952" y="5321208"/>
                  <a:ext cx="81804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=0</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5" name="直線接點 85">
            <a:extLst>
              <a:ext uri="{FF2B5EF4-FFF2-40B4-BE49-F238E27FC236}">
                <a16:creationId xmlns:a16="http://schemas.microsoft.com/office/drawing/2014/main" id="{A86CA903-90A6-BA20-B4EC-CB38532BD460}"/>
              </a:ext>
            </a:extLst>
          </p:cNvPr>
          <p:cNvCxnSpPr/>
          <p:nvPr/>
        </p:nvCxnSpPr>
        <p:spPr>
          <a:xfrm flipH="1">
            <a:off x="4322465" y="22881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接點 86">
            <a:extLst>
              <a:ext uri="{FF2B5EF4-FFF2-40B4-BE49-F238E27FC236}">
                <a16:creationId xmlns:a16="http://schemas.microsoft.com/office/drawing/2014/main" id="{64FEC2A6-7C5B-60F6-AE65-786F78917AC1}"/>
              </a:ext>
            </a:extLst>
          </p:cNvPr>
          <p:cNvCxnSpPr/>
          <p:nvPr/>
        </p:nvCxnSpPr>
        <p:spPr>
          <a:xfrm flipH="1">
            <a:off x="4314189" y="332600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7">
            <a:extLst>
              <a:ext uri="{FF2B5EF4-FFF2-40B4-BE49-F238E27FC236}">
                <a16:creationId xmlns:a16="http://schemas.microsoft.com/office/drawing/2014/main" id="{DCBB5E30-32AF-7A47-C91B-505FA6C6954A}"/>
              </a:ext>
            </a:extLst>
          </p:cNvPr>
          <p:cNvCxnSpPr/>
          <p:nvPr/>
        </p:nvCxnSpPr>
        <p:spPr>
          <a:xfrm flipH="1">
            <a:off x="6730190" y="333377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8">
            <a:extLst>
              <a:ext uri="{FF2B5EF4-FFF2-40B4-BE49-F238E27FC236}">
                <a16:creationId xmlns:a16="http://schemas.microsoft.com/office/drawing/2014/main" id="{059C4A65-4396-3E37-117E-8B445BCC017D}"/>
              </a:ext>
            </a:extLst>
          </p:cNvPr>
          <p:cNvCxnSpPr/>
          <p:nvPr/>
        </p:nvCxnSpPr>
        <p:spPr>
          <a:xfrm flipH="1">
            <a:off x="6781180" y="545092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內容版面配置區 2">
            <a:extLst>
              <a:ext uri="{FF2B5EF4-FFF2-40B4-BE49-F238E27FC236}">
                <a16:creationId xmlns:a16="http://schemas.microsoft.com/office/drawing/2014/main" id="{6AE61B0A-8FD5-1BB0-2987-570BE68A73F7}"/>
              </a:ext>
            </a:extLst>
          </p:cNvPr>
          <p:cNvSpPr txBox="1">
            <a:spLocks/>
          </p:cNvSpPr>
          <p:nvPr/>
        </p:nvSpPr>
        <p:spPr>
          <a:xfrm>
            <a:off x="587917" y="979346"/>
            <a:ext cx="10515600" cy="72518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dirty="0">
                <a:latin typeface="+mn-ea"/>
              </a:rPr>
              <a:t> </a:t>
            </a:r>
            <a:r>
              <a:rPr lang="zh-CN" altLang="en-CN" dirty="0">
                <a:latin typeface="+mn-ea"/>
              </a:rPr>
              <a:t>使用</a:t>
            </a:r>
            <a:r>
              <a:rPr lang="en-US" altLang="zh-CN" dirty="0" err="1">
                <a:latin typeface="+mn-ea"/>
              </a:rPr>
              <a:t>ReLU</a:t>
            </a:r>
            <a:r>
              <a:rPr lang="zh-CN" altLang="en-US" dirty="0">
                <a:latin typeface="+mn-ea"/>
              </a:rPr>
              <a:t>函数作为激活函数的神经网络</a:t>
            </a:r>
            <a:endParaRPr lang="en-US" altLang="zh-CN" dirty="0">
              <a:latin typeface="+mn-ea"/>
            </a:endParaRPr>
          </a:p>
          <a:p>
            <a:pPr>
              <a:buFont typeface="Wingdings" pitchFamily="2" charset="2"/>
              <a:buChar char="Ø"/>
            </a:pPr>
            <a:endParaRPr lang="en-US" altLang="zh-TW" dirty="0">
              <a:latin typeface="+mn-ea"/>
            </a:endParaRPr>
          </a:p>
        </p:txBody>
      </p:sp>
      <p:sp>
        <p:nvSpPr>
          <p:cNvPr id="90" name="內容版面配置區 2">
            <a:extLst>
              <a:ext uri="{FF2B5EF4-FFF2-40B4-BE49-F238E27FC236}">
                <a16:creationId xmlns:a16="http://schemas.microsoft.com/office/drawing/2014/main" id="{ACE0DD48-E9EA-148D-01EF-98D8291F720F}"/>
              </a:ext>
            </a:extLst>
          </p:cNvPr>
          <p:cNvSpPr txBox="1">
            <a:spLocks/>
          </p:cNvSpPr>
          <p:nvPr/>
        </p:nvSpPr>
        <p:spPr>
          <a:xfrm>
            <a:off x="875901" y="1631435"/>
            <a:ext cx="10515600" cy="72518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zh-CN" altLang="en-US" sz="2400" dirty="0">
                <a:latin typeface="+mn-ea"/>
              </a:rPr>
              <a:t>神经元的输出要么等于输入的</a:t>
            </a:r>
            <a:r>
              <a:rPr lang="zh-CN" altLang="en-CN" sz="2400" dirty="0">
                <a:latin typeface="+mn-ea"/>
              </a:rPr>
              <a:t>加权和</a:t>
            </a:r>
            <a:r>
              <a:rPr lang="zh-CN" altLang="en-US" sz="2400" dirty="0">
                <a:latin typeface="+mn-ea"/>
              </a:rPr>
              <a:t>，要么等于</a:t>
            </a:r>
            <a:r>
              <a:rPr lang="en-US" altLang="zh-CN" sz="2400" dirty="0">
                <a:latin typeface="+mn-ea"/>
              </a:rPr>
              <a:t>0</a:t>
            </a:r>
            <a:endParaRPr lang="en-US" altLang="zh-TW" sz="2400" dirty="0">
              <a:latin typeface="+mn-ea"/>
            </a:endParaRPr>
          </a:p>
        </p:txBody>
      </p:sp>
      <p:sp>
        <p:nvSpPr>
          <p:cNvPr id="91" name="灯片编号占位符 90"/>
          <p:cNvSpPr>
            <a:spLocks noGrp="1"/>
          </p:cNvSpPr>
          <p:nvPr>
            <p:ph type="sldNum" sz="quarter" idx="14"/>
          </p:nvPr>
        </p:nvSpPr>
        <p:spPr/>
        <p:txBody>
          <a:bodyPr/>
          <a:lstStyle/>
          <a:p>
            <a:fld id="{AF69888C-E133-43D9-A638-B5C95925B91C}" type="slidenum">
              <a:rPr lang="zh-CN" altLang="en-US" smtClean="0"/>
              <a:t>44</a:t>
            </a:fld>
            <a:endParaRPr lang="zh-CN" altLang="en-US" dirty="0"/>
          </a:p>
        </p:txBody>
      </p:sp>
    </p:spTree>
    <p:extLst>
      <p:ext uri="{BB962C8B-B14F-4D97-AF65-F5344CB8AC3E}">
        <p14:creationId xmlns:p14="http://schemas.microsoft.com/office/powerpoint/2010/main" val="419326172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89" grpId="0"/>
      <p:bldP spid="9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cxnSp>
        <p:nvCxnSpPr>
          <p:cNvPr id="2" name="直線單箭頭接點 4">
            <a:extLst>
              <a:ext uri="{FF2B5EF4-FFF2-40B4-BE49-F238E27FC236}">
                <a16:creationId xmlns:a16="http://schemas.microsoft.com/office/drawing/2014/main" id="{AB14428F-9C05-0E2E-A383-A70B106AD61A}"/>
              </a:ext>
            </a:extLst>
          </p:cNvPr>
          <p:cNvCxnSpPr/>
          <p:nvPr/>
        </p:nvCxnSpPr>
        <p:spPr>
          <a:xfrm>
            <a:off x="8213149" y="3832678"/>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6">
            <a:extLst>
              <a:ext uri="{FF2B5EF4-FFF2-40B4-BE49-F238E27FC236}">
                <a16:creationId xmlns:a16="http://schemas.microsoft.com/office/drawing/2014/main" id="{4662E3B6-0B5F-C347-BBC0-065570FF0FB5}"/>
              </a:ext>
            </a:extLst>
          </p:cNvPr>
          <p:cNvCxnSpPr/>
          <p:nvPr/>
        </p:nvCxnSpPr>
        <p:spPr>
          <a:xfrm>
            <a:off x="8189265" y="3053875"/>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66">
            <a:extLst>
              <a:ext uri="{FF2B5EF4-FFF2-40B4-BE49-F238E27FC236}">
                <a16:creationId xmlns:a16="http://schemas.microsoft.com/office/drawing/2014/main" id="{D1828E18-3775-E8F8-199B-BFE65072A183}"/>
              </a:ext>
            </a:extLst>
          </p:cNvPr>
          <p:cNvGrpSpPr/>
          <p:nvPr/>
        </p:nvGrpSpPr>
        <p:grpSpPr>
          <a:xfrm>
            <a:off x="1805013" y="2675239"/>
            <a:ext cx="342900" cy="461962"/>
            <a:chOff x="1378935" y="1958800"/>
            <a:chExt cx="342900" cy="461962"/>
          </a:xfrm>
        </p:grpSpPr>
        <p:sp>
          <p:nvSpPr>
            <p:cNvPr id="6" name="矩形 8">
              <a:extLst>
                <a:ext uri="{FF2B5EF4-FFF2-40B4-BE49-F238E27FC236}">
                  <a16:creationId xmlns:a16="http://schemas.microsoft.com/office/drawing/2014/main" id="{5BBE5A29-9DF0-C550-3235-6F54F54D2E1F}"/>
                </a:ext>
              </a:extLst>
            </p:cNvPr>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7" name="Object 12">
              <a:extLst>
                <a:ext uri="{FF2B5EF4-FFF2-40B4-BE49-F238E27FC236}">
                  <a16:creationId xmlns:a16="http://schemas.microsoft.com/office/drawing/2014/main" id="{1B9A4F5A-A85F-B1E2-5814-3829A4F37E00}"/>
                </a:ext>
              </a:extLst>
            </p:cNvPr>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7" name="Object 12">
                          <a:extLst>
                            <a:ext uri="{FF2B5EF4-FFF2-40B4-BE49-F238E27FC236}">
                              <a16:creationId xmlns:a16="http://schemas.microsoft.com/office/drawing/2014/main" id="{1B9A4F5A-A85F-B1E2-5814-3829A4F37E00}"/>
                            </a:ext>
                          </a:extLst>
                        </p:cNvPr>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群組 67">
            <a:extLst>
              <a:ext uri="{FF2B5EF4-FFF2-40B4-BE49-F238E27FC236}">
                <a16:creationId xmlns:a16="http://schemas.microsoft.com/office/drawing/2014/main" id="{BB0D820F-DD18-DAA4-849C-4400A7408267}"/>
              </a:ext>
            </a:extLst>
          </p:cNvPr>
          <p:cNvGrpSpPr/>
          <p:nvPr/>
        </p:nvGrpSpPr>
        <p:grpSpPr>
          <a:xfrm>
            <a:off x="1827896" y="3810588"/>
            <a:ext cx="376238" cy="461963"/>
            <a:chOff x="1373117" y="2541529"/>
            <a:chExt cx="376238" cy="461963"/>
          </a:xfrm>
        </p:grpSpPr>
        <p:sp>
          <p:nvSpPr>
            <p:cNvPr id="9" name="矩形 7">
              <a:extLst>
                <a:ext uri="{FF2B5EF4-FFF2-40B4-BE49-F238E27FC236}">
                  <a16:creationId xmlns:a16="http://schemas.microsoft.com/office/drawing/2014/main" id="{4F63B001-5305-0B27-F358-FEEB4DB9BA5F}"/>
                </a:ext>
              </a:extLst>
            </p:cNvPr>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0" name="Object 12">
              <a:extLst>
                <a:ext uri="{FF2B5EF4-FFF2-40B4-BE49-F238E27FC236}">
                  <a16:creationId xmlns:a16="http://schemas.microsoft.com/office/drawing/2014/main" id="{4132A79C-C183-7E79-E9F2-35B3ACC0CDEF}"/>
                </a:ext>
              </a:extLst>
            </p:cNvPr>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0" name="Object 12">
                          <a:extLst>
                            <a:ext uri="{FF2B5EF4-FFF2-40B4-BE49-F238E27FC236}">
                              <a16:creationId xmlns:a16="http://schemas.microsoft.com/office/drawing/2014/main" id="{4132A79C-C183-7E79-E9F2-35B3ACC0CDEF}"/>
                            </a:ext>
                          </a:extLst>
                        </p:cNvPr>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橢圓 11">
            <a:extLst>
              <a:ext uri="{FF2B5EF4-FFF2-40B4-BE49-F238E27FC236}">
                <a16:creationId xmlns:a16="http://schemas.microsoft.com/office/drawing/2014/main" id="{7FD92EDF-E1A2-B257-9F0F-29770964F25C}"/>
              </a:ext>
            </a:extLst>
          </p:cNvPr>
          <p:cNvSpPr/>
          <p:nvPr/>
        </p:nvSpPr>
        <p:spPr>
          <a:xfrm>
            <a:off x="3720861" y="162583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3" name="橢圓 12">
            <a:extLst>
              <a:ext uri="{FF2B5EF4-FFF2-40B4-BE49-F238E27FC236}">
                <a16:creationId xmlns:a16="http://schemas.microsoft.com/office/drawing/2014/main" id="{6ADD8ACF-D3D6-5FC5-AD54-06FF79C09679}"/>
              </a:ext>
            </a:extLst>
          </p:cNvPr>
          <p:cNvSpPr/>
          <p:nvPr/>
        </p:nvSpPr>
        <p:spPr>
          <a:xfrm>
            <a:off x="3723203" y="26512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4" name="Object 12">
            <a:extLst>
              <a:ext uri="{FF2B5EF4-FFF2-40B4-BE49-F238E27FC236}">
                <a16:creationId xmlns:a16="http://schemas.microsoft.com/office/drawing/2014/main" id="{EC4400EF-1954-DEC8-2E7A-74B17820625D}"/>
              </a:ext>
            </a:extLst>
          </p:cNvPr>
          <p:cNvGraphicFramePr>
            <a:graphicFrameLocks noChangeAspect="1"/>
          </p:cNvGraphicFramePr>
          <p:nvPr/>
        </p:nvGraphicFramePr>
        <p:xfrm>
          <a:off x="9007985" y="2772005"/>
          <a:ext cx="352425" cy="461962"/>
        </p:xfrm>
        <a:graphic>
          <a:graphicData uri="http://schemas.openxmlformats.org/presentationml/2006/ole">
            <mc:AlternateContent xmlns:mc="http://schemas.openxmlformats.org/markup-compatibility/2006">
              <mc:Choice xmlns:v="urn:schemas-microsoft-com:vml" Requires="v">
                <p:oleObj name="方程式" r:id="rId7" imgW="164880" imgH="215640" progId="Equation.3">
                  <p:embed/>
                </p:oleObj>
              </mc:Choice>
              <mc:Fallback>
                <p:oleObj name="方程式" r:id="rId7" imgW="164880" imgH="215640" progId="Equation.3">
                  <p:embed/>
                  <p:pic>
                    <p:nvPicPr>
                      <p:cNvPr id="14" name="Object 12">
                        <a:extLst>
                          <a:ext uri="{FF2B5EF4-FFF2-40B4-BE49-F238E27FC236}">
                            <a16:creationId xmlns:a16="http://schemas.microsoft.com/office/drawing/2014/main" id="{EC4400EF-1954-DEC8-2E7A-74B17820625D}"/>
                          </a:ext>
                        </a:extLst>
                      </p:cNvPr>
                      <p:cNvPicPr>
                        <a:picLocks noChangeAspect="1" noChangeArrowheads="1"/>
                      </p:cNvPicPr>
                      <p:nvPr/>
                    </p:nvPicPr>
                    <p:blipFill>
                      <a:blip r:embed="rId8"/>
                      <a:srcRect/>
                      <a:stretch>
                        <a:fillRect/>
                      </a:stretch>
                    </p:blipFill>
                    <p:spPr bwMode="auto">
                      <a:xfrm>
                        <a:off x="9007985" y="2772005"/>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a:extLst>
              <a:ext uri="{FF2B5EF4-FFF2-40B4-BE49-F238E27FC236}">
                <a16:creationId xmlns:a16="http://schemas.microsoft.com/office/drawing/2014/main" id="{AC053A49-9593-2C06-B3C1-9C0B23EE40F6}"/>
              </a:ext>
            </a:extLst>
          </p:cNvPr>
          <p:cNvGraphicFramePr>
            <a:graphicFrameLocks noChangeAspect="1"/>
          </p:cNvGraphicFramePr>
          <p:nvPr/>
        </p:nvGraphicFramePr>
        <p:xfrm>
          <a:off x="8980997" y="3555183"/>
          <a:ext cx="379412" cy="46196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15" name="Object 12">
                        <a:extLst>
                          <a:ext uri="{FF2B5EF4-FFF2-40B4-BE49-F238E27FC236}">
                            <a16:creationId xmlns:a16="http://schemas.microsoft.com/office/drawing/2014/main" id="{AC053A49-9593-2C06-B3C1-9C0B23EE40F6}"/>
                          </a:ext>
                        </a:extLst>
                      </p:cNvPr>
                      <p:cNvPicPr>
                        <a:picLocks noChangeAspect="1" noChangeArrowheads="1"/>
                      </p:cNvPicPr>
                      <p:nvPr/>
                    </p:nvPicPr>
                    <p:blipFill>
                      <a:blip r:embed="rId10"/>
                      <a:srcRect/>
                      <a:stretch>
                        <a:fillRect/>
                      </a:stretch>
                    </p:blipFill>
                    <p:spPr bwMode="auto">
                      <a:xfrm>
                        <a:off x="8980997" y="3555183"/>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22">
            <a:extLst>
              <a:ext uri="{FF2B5EF4-FFF2-40B4-BE49-F238E27FC236}">
                <a16:creationId xmlns:a16="http://schemas.microsoft.com/office/drawing/2014/main" id="{0B1DA56C-AC86-BBF0-F1DC-950254F2C934}"/>
              </a:ext>
            </a:extLst>
          </p:cNvPr>
          <p:cNvSpPr/>
          <p:nvPr/>
        </p:nvSpPr>
        <p:spPr>
          <a:xfrm>
            <a:off x="6141867" y="2667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7" name="橢圓 26">
            <a:extLst>
              <a:ext uri="{FF2B5EF4-FFF2-40B4-BE49-F238E27FC236}">
                <a16:creationId xmlns:a16="http://schemas.microsoft.com/office/drawing/2014/main" id="{7184CF76-1237-3DF0-B951-601D7D08883D}"/>
              </a:ext>
            </a:extLst>
          </p:cNvPr>
          <p:cNvSpPr/>
          <p:nvPr/>
        </p:nvSpPr>
        <p:spPr>
          <a:xfrm>
            <a:off x="7902186" y="277615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8" name="橢圓 27">
            <a:extLst>
              <a:ext uri="{FF2B5EF4-FFF2-40B4-BE49-F238E27FC236}">
                <a16:creationId xmlns:a16="http://schemas.microsoft.com/office/drawing/2014/main" id="{125E46E1-10D3-2F10-38FC-C6F954BDE29C}"/>
              </a:ext>
            </a:extLst>
          </p:cNvPr>
          <p:cNvSpPr/>
          <p:nvPr/>
        </p:nvSpPr>
        <p:spPr>
          <a:xfrm>
            <a:off x="7904528" y="353606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cxnSp>
        <p:nvCxnSpPr>
          <p:cNvPr id="19" name="直線單箭頭接點 38">
            <a:extLst>
              <a:ext uri="{FF2B5EF4-FFF2-40B4-BE49-F238E27FC236}">
                <a16:creationId xmlns:a16="http://schemas.microsoft.com/office/drawing/2014/main" id="{8B26066F-C395-9A62-D897-AC77EA167268}"/>
              </a:ext>
            </a:extLst>
          </p:cNvPr>
          <p:cNvCxnSpPr>
            <a:stCxn id="11" idx="6"/>
            <a:endCxn id="16" idx="2"/>
          </p:cNvCxnSpPr>
          <p:nvPr/>
        </p:nvCxnSpPr>
        <p:spPr>
          <a:xfrm>
            <a:off x="4295019" y="1912919"/>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6">
            <a:extLst>
              <a:ext uri="{FF2B5EF4-FFF2-40B4-BE49-F238E27FC236}">
                <a16:creationId xmlns:a16="http://schemas.microsoft.com/office/drawing/2014/main" id="{17735BFD-75DF-7045-F63B-46205320D5B2}"/>
              </a:ext>
            </a:extLst>
          </p:cNvPr>
          <p:cNvCxnSpPr>
            <a:stCxn id="7" idx="3"/>
            <a:endCxn id="11" idx="2"/>
          </p:cNvCxnSpPr>
          <p:nvPr/>
        </p:nvCxnSpPr>
        <p:spPr>
          <a:xfrm flipV="1">
            <a:off x="2143151" y="1912918"/>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47">
            <a:extLst>
              <a:ext uri="{FF2B5EF4-FFF2-40B4-BE49-F238E27FC236}">
                <a16:creationId xmlns:a16="http://schemas.microsoft.com/office/drawing/2014/main" id="{E4A7BBA9-1E34-DC0B-2214-437B85E3D1DA}"/>
              </a:ext>
            </a:extLst>
          </p:cNvPr>
          <p:cNvCxnSpPr>
            <a:stCxn id="6" idx="3"/>
            <a:endCxn id="13" idx="2"/>
          </p:cNvCxnSpPr>
          <p:nvPr/>
        </p:nvCxnSpPr>
        <p:spPr>
          <a:xfrm flipV="1">
            <a:off x="2147913" y="2938371"/>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9">
            <a:extLst>
              <a:ext uri="{FF2B5EF4-FFF2-40B4-BE49-F238E27FC236}">
                <a16:creationId xmlns:a16="http://schemas.microsoft.com/office/drawing/2014/main" id="{DB072E27-B203-7262-B54C-50E1E838D73D}"/>
              </a:ext>
            </a:extLst>
          </p:cNvPr>
          <p:cNvCxnSpPr>
            <a:stCxn id="10" idx="3"/>
            <a:endCxn id="11" idx="2"/>
          </p:cNvCxnSpPr>
          <p:nvPr/>
        </p:nvCxnSpPr>
        <p:spPr>
          <a:xfrm flipV="1">
            <a:off x="2204135" y="1912918"/>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50">
            <a:extLst>
              <a:ext uri="{FF2B5EF4-FFF2-40B4-BE49-F238E27FC236}">
                <a16:creationId xmlns:a16="http://schemas.microsoft.com/office/drawing/2014/main" id="{625BF959-A3C0-2D92-E399-6DA4B4B03D70}"/>
              </a:ext>
            </a:extLst>
          </p:cNvPr>
          <p:cNvCxnSpPr>
            <a:stCxn id="9" idx="3"/>
            <a:endCxn id="13" idx="2"/>
          </p:cNvCxnSpPr>
          <p:nvPr/>
        </p:nvCxnSpPr>
        <p:spPr>
          <a:xfrm flipV="1">
            <a:off x="2170797" y="2938371"/>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6">
            <a:extLst>
              <a:ext uri="{FF2B5EF4-FFF2-40B4-BE49-F238E27FC236}">
                <a16:creationId xmlns:a16="http://schemas.microsoft.com/office/drawing/2014/main" id="{A52431C2-54BC-2204-E8AB-DDBE6F707A99}"/>
              </a:ext>
            </a:extLst>
          </p:cNvPr>
          <p:cNvCxnSpPr>
            <a:stCxn id="16" idx="6"/>
          </p:cNvCxnSpPr>
          <p:nvPr/>
        </p:nvCxnSpPr>
        <p:spPr>
          <a:xfrm>
            <a:off x="6716025" y="2954484"/>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58">
            <a:extLst>
              <a:ext uri="{FF2B5EF4-FFF2-40B4-BE49-F238E27FC236}">
                <a16:creationId xmlns:a16="http://schemas.microsoft.com/office/drawing/2014/main" id="{F263EB9F-8616-279B-32A0-A59704622503}"/>
              </a:ext>
            </a:extLst>
          </p:cNvPr>
          <p:cNvCxnSpPr>
            <a:stCxn id="16" idx="6"/>
          </p:cNvCxnSpPr>
          <p:nvPr/>
        </p:nvCxnSpPr>
        <p:spPr>
          <a:xfrm>
            <a:off x="6716025" y="2954484"/>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65">
            <a:extLst>
              <a:ext uri="{FF2B5EF4-FFF2-40B4-BE49-F238E27FC236}">
                <a16:creationId xmlns:a16="http://schemas.microsoft.com/office/drawing/2014/main" id="{98CD9BAC-AE70-FBDD-6446-1534D5C53BAA}"/>
              </a:ext>
            </a:extLst>
          </p:cNvPr>
          <p:cNvSpPr/>
          <p:nvPr/>
        </p:nvSpPr>
        <p:spPr>
          <a:xfrm>
            <a:off x="6167975" y="478174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cxnSp>
        <p:nvCxnSpPr>
          <p:cNvPr id="27" name="直線單箭頭接點 123">
            <a:extLst>
              <a:ext uri="{FF2B5EF4-FFF2-40B4-BE49-F238E27FC236}">
                <a16:creationId xmlns:a16="http://schemas.microsoft.com/office/drawing/2014/main" id="{398AFA9F-CCA8-03E8-60FF-3FF20B73D05B}"/>
              </a:ext>
            </a:extLst>
          </p:cNvPr>
          <p:cNvCxnSpPr/>
          <p:nvPr/>
        </p:nvCxnSpPr>
        <p:spPr>
          <a:xfrm>
            <a:off x="4295020" y="295448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25">
            <a:extLst>
              <a:ext uri="{FF2B5EF4-FFF2-40B4-BE49-F238E27FC236}">
                <a16:creationId xmlns:a16="http://schemas.microsoft.com/office/drawing/2014/main" id="{8C7C5653-25CE-3A63-1577-6272037EBCCE}"/>
              </a:ext>
            </a:extLst>
          </p:cNvPr>
          <p:cNvCxnSpPr>
            <a:stCxn id="13" idx="6"/>
            <a:endCxn id="26" idx="2"/>
          </p:cNvCxnSpPr>
          <p:nvPr/>
        </p:nvCxnSpPr>
        <p:spPr>
          <a:xfrm>
            <a:off x="4297361" y="2938370"/>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28">
            <a:extLst>
              <a:ext uri="{FF2B5EF4-FFF2-40B4-BE49-F238E27FC236}">
                <a16:creationId xmlns:a16="http://schemas.microsoft.com/office/drawing/2014/main" id="{EFDAA4CF-A72B-7205-2452-B11780D27B51}"/>
              </a:ext>
            </a:extLst>
          </p:cNvPr>
          <p:cNvCxnSpPr>
            <a:stCxn id="11" idx="6"/>
            <a:endCxn id="26" idx="2"/>
          </p:cNvCxnSpPr>
          <p:nvPr/>
        </p:nvCxnSpPr>
        <p:spPr>
          <a:xfrm>
            <a:off x="4295019" y="1912918"/>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37">
            <a:extLst>
              <a:ext uri="{FF2B5EF4-FFF2-40B4-BE49-F238E27FC236}">
                <a16:creationId xmlns:a16="http://schemas.microsoft.com/office/drawing/2014/main" id="{2789CC4B-896B-CDE5-74CB-BC0F4FA80A20}"/>
              </a:ext>
            </a:extLst>
          </p:cNvPr>
          <p:cNvCxnSpPr>
            <a:stCxn id="26" idx="6"/>
            <a:endCxn id="18" idx="2"/>
          </p:cNvCxnSpPr>
          <p:nvPr/>
        </p:nvCxnSpPr>
        <p:spPr>
          <a:xfrm flipV="1">
            <a:off x="6742134" y="3823140"/>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40">
            <a:extLst>
              <a:ext uri="{FF2B5EF4-FFF2-40B4-BE49-F238E27FC236}">
                <a16:creationId xmlns:a16="http://schemas.microsoft.com/office/drawing/2014/main" id="{13AEDA38-9762-EB7D-BA21-EA9A7F3AC4B4}"/>
              </a:ext>
            </a:extLst>
          </p:cNvPr>
          <p:cNvCxnSpPr>
            <a:stCxn id="26" idx="6"/>
            <a:endCxn id="17" idx="2"/>
          </p:cNvCxnSpPr>
          <p:nvPr/>
        </p:nvCxnSpPr>
        <p:spPr>
          <a:xfrm flipV="1">
            <a:off x="6742134" y="3063232"/>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接點 144">
            <a:extLst>
              <a:ext uri="{FF2B5EF4-FFF2-40B4-BE49-F238E27FC236}">
                <a16:creationId xmlns:a16="http://schemas.microsoft.com/office/drawing/2014/main" id="{E5798AB6-6989-8BD6-1969-4A693D6DE5B4}"/>
              </a:ext>
            </a:extLst>
          </p:cNvPr>
          <p:cNvCxnSpPr/>
          <p:nvPr/>
        </p:nvCxnSpPr>
        <p:spPr>
          <a:xfrm>
            <a:off x="3769060" y="2011715"/>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145">
            <a:extLst>
              <a:ext uri="{FF2B5EF4-FFF2-40B4-BE49-F238E27FC236}">
                <a16:creationId xmlns:a16="http://schemas.microsoft.com/office/drawing/2014/main" id="{D09EEB5B-9F9F-6D4A-9D11-9A822F9D0CAC}"/>
              </a:ext>
            </a:extLst>
          </p:cNvPr>
          <p:cNvCxnSpPr/>
          <p:nvPr/>
        </p:nvCxnSpPr>
        <p:spPr>
          <a:xfrm flipV="1">
            <a:off x="3993396" y="172464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158">
            <a:extLst>
              <a:ext uri="{FF2B5EF4-FFF2-40B4-BE49-F238E27FC236}">
                <a16:creationId xmlns:a16="http://schemas.microsoft.com/office/drawing/2014/main" id="{78512156-8D7A-CB54-7678-1DB1CAFF3D69}"/>
              </a:ext>
            </a:extLst>
          </p:cNvPr>
          <p:cNvCxnSpPr/>
          <p:nvPr/>
        </p:nvCxnSpPr>
        <p:spPr>
          <a:xfrm>
            <a:off x="3776015" y="304975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159">
            <a:extLst>
              <a:ext uri="{FF2B5EF4-FFF2-40B4-BE49-F238E27FC236}">
                <a16:creationId xmlns:a16="http://schemas.microsoft.com/office/drawing/2014/main" id="{135592FA-1E53-A482-4AE6-DCCD1A3F1B71}"/>
              </a:ext>
            </a:extLst>
          </p:cNvPr>
          <p:cNvCxnSpPr/>
          <p:nvPr/>
        </p:nvCxnSpPr>
        <p:spPr>
          <a:xfrm flipV="1">
            <a:off x="4000351" y="2762681"/>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164">
            <a:extLst>
              <a:ext uri="{FF2B5EF4-FFF2-40B4-BE49-F238E27FC236}">
                <a16:creationId xmlns:a16="http://schemas.microsoft.com/office/drawing/2014/main" id="{FF4333BF-1985-D6D6-69C3-1FF21B6D178B}"/>
              </a:ext>
            </a:extLst>
          </p:cNvPr>
          <p:cNvCxnSpPr/>
          <p:nvPr/>
        </p:nvCxnSpPr>
        <p:spPr>
          <a:xfrm>
            <a:off x="6206100" y="518131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165">
            <a:extLst>
              <a:ext uri="{FF2B5EF4-FFF2-40B4-BE49-F238E27FC236}">
                <a16:creationId xmlns:a16="http://schemas.microsoft.com/office/drawing/2014/main" id="{7D8A3849-FA77-8850-52A9-E7376AD7D397}"/>
              </a:ext>
            </a:extLst>
          </p:cNvPr>
          <p:cNvCxnSpPr/>
          <p:nvPr/>
        </p:nvCxnSpPr>
        <p:spPr>
          <a:xfrm flipV="1">
            <a:off x="6430436" y="4894241"/>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168">
            <a:extLst>
              <a:ext uri="{FF2B5EF4-FFF2-40B4-BE49-F238E27FC236}">
                <a16:creationId xmlns:a16="http://schemas.microsoft.com/office/drawing/2014/main" id="{7FFEB234-20B5-DF8C-FFB2-04FB26966950}"/>
              </a:ext>
            </a:extLst>
          </p:cNvPr>
          <p:cNvCxnSpPr/>
          <p:nvPr/>
        </p:nvCxnSpPr>
        <p:spPr>
          <a:xfrm>
            <a:off x="6177263" y="306018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169">
            <a:extLst>
              <a:ext uri="{FF2B5EF4-FFF2-40B4-BE49-F238E27FC236}">
                <a16:creationId xmlns:a16="http://schemas.microsoft.com/office/drawing/2014/main" id="{5FC355AE-19FE-6F53-B221-6671B38B2AF6}"/>
              </a:ext>
            </a:extLst>
          </p:cNvPr>
          <p:cNvCxnSpPr/>
          <p:nvPr/>
        </p:nvCxnSpPr>
        <p:spPr>
          <a:xfrm flipV="1">
            <a:off x="6401599" y="2773107"/>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字方塊 2">
            <a:extLst>
              <a:ext uri="{FF2B5EF4-FFF2-40B4-BE49-F238E27FC236}">
                <a16:creationId xmlns:a16="http://schemas.microsoft.com/office/drawing/2014/main" id="{BBDE21A0-A082-0727-3D5B-4C088E800185}"/>
              </a:ext>
            </a:extLst>
          </p:cNvPr>
          <p:cNvSpPr txBox="1"/>
          <p:nvPr/>
        </p:nvSpPr>
        <p:spPr>
          <a:xfrm>
            <a:off x="2370274" y="957651"/>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defRPr/>
            </a:pPr>
            <a:r>
              <a:rPr lang="zh-TW" altLang="en-US" sz="2800" dirty="0">
                <a:solidFill>
                  <a:prstClr val="white"/>
                </a:solidFill>
                <a:latin typeface="+mn-ea"/>
              </a:rPr>
              <a:t>一个瘦长的线性网络</a:t>
            </a:r>
          </a:p>
        </p:txBody>
      </p:sp>
      <p:cxnSp>
        <p:nvCxnSpPr>
          <p:cNvPr id="41" name="直線接點 5">
            <a:extLst>
              <a:ext uri="{FF2B5EF4-FFF2-40B4-BE49-F238E27FC236}">
                <a16:creationId xmlns:a16="http://schemas.microsoft.com/office/drawing/2014/main" id="{7AB56148-38F3-6E98-01F8-838641E3774F}"/>
              </a:ext>
            </a:extLst>
          </p:cNvPr>
          <p:cNvCxnSpPr/>
          <p:nvPr/>
        </p:nvCxnSpPr>
        <p:spPr>
          <a:xfrm flipH="1">
            <a:off x="3821734" y="1724640"/>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接點 79">
            <a:extLst>
              <a:ext uri="{FF2B5EF4-FFF2-40B4-BE49-F238E27FC236}">
                <a16:creationId xmlns:a16="http://schemas.microsoft.com/office/drawing/2014/main" id="{95B2E765-EE3D-9753-5B38-43BF47B7C5A5}"/>
              </a:ext>
            </a:extLst>
          </p:cNvPr>
          <p:cNvCxnSpPr/>
          <p:nvPr/>
        </p:nvCxnSpPr>
        <p:spPr>
          <a:xfrm flipH="1">
            <a:off x="3813458" y="2762480"/>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接點 80">
            <a:extLst>
              <a:ext uri="{FF2B5EF4-FFF2-40B4-BE49-F238E27FC236}">
                <a16:creationId xmlns:a16="http://schemas.microsoft.com/office/drawing/2014/main" id="{E132B177-4B1C-79E2-A1C0-C37881A22398}"/>
              </a:ext>
            </a:extLst>
          </p:cNvPr>
          <p:cNvCxnSpPr/>
          <p:nvPr/>
        </p:nvCxnSpPr>
        <p:spPr>
          <a:xfrm flipH="1">
            <a:off x="6229459" y="2770246"/>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接點 81">
            <a:extLst>
              <a:ext uri="{FF2B5EF4-FFF2-40B4-BE49-F238E27FC236}">
                <a16:creationId xmlns:a16="http://schemas.microsoft.com/office/drawing/2014/main" id="{6B44A514-B58F-EDF2-9300-08CB17C052CB}"/>
              </a:ext>
            </a:extLst>
          </p:cNvPr>
          <p:cNvCxnSpPr/>
          <p:nvPr/>
        </p:nvCxnSpPr>
        <p:spPr>
          <a:xfrm flipH="1">
            <a:off x="6280449" y="4887398"/>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矩形圖說文字 14">
            <a:extLst>
              <a:ext uri="{FF2B5EF4-FFF2-40B4-BE49-F238E27FC236}">
                <a16:creationId xmlns:a16="http://schemas.microsoft.com/office/drawing/2014/main" id="{30FB7207-8000-4B3A-5AEB-031FDEBCA19E}"/>
              </a:ext>
            </a:extLst>
          </p:cNvPr>
          <p:cNvSpPr/>
          <p:nvPr/>
        </p:nvSpPr>
        <p:spPr>
          <a:xfrm>
            <a:off x="2390518" y="4366090"/>
            <a:ext cx="2862430" cy="1016000"/>
          </a:xfrm>
          <a:prstGeom prst="wedgeRectCallout">
            <a:avLst>
              <a:gd name="adj1" fmla="val -27942"/>
              <a:gd name="adj2" fmla="val -137500"/>
            </a:avLst>
          </a:prstGeom>
          <a:gradFill>
            <a:gsLst>
              <a:gs pos="64000">
                <a:schemeClr val="tx1">
                  <a:lumMod val="85000"/>
                  <a:lumOff val="15000"/>
                </a:schemeClr>
              </a:gs>
              <a:gs pos="95000">
                <a:schemeClr val="accent6">
                  <a:satMod val="110000"/>
                  <a:lumMod val="100000"/>
                  <a:shade val="100000"/>
                </a:schemeClr>
              </a:gs>
              <a:gs pos="61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defRPr/>
            </a:pPr>
            <a:r>
              <a:rPr lang="zh-TW" altLang="en-US" sz="2800" dirty="0">
                <a:solidFill>
                  <a:prstClr val="white"/>
                </a:solidFill>
                <a:latin typeface="+mn-ea"/>
              </a:rPr>
              <a:t>不会出现小梯度</a:t>
            </a:r>
          </a:p>
        </p:txBody>
      </p:sp>
      <p:grpSp>
        <p:nvGrpSpPr>
          <p:cNvPr id="46" name="群組 44">
            <a:extLst>
              <a:ext uri="{FF2B5EF4-FFF2-40B4-BE49-F238E27FC236}">
                <a16:creationId xmlns:a16="http://schemas.microsoft.com/office/drawing/2014/main" id="{8D499A1A-338E-6FF1-38CB-05900E8986BB}"/>
              </a:ext>
            </a:extLst>
          </p:cNvPr>
          <p:cNvGrpSpPr/>
          <p:nvPr/>
        </p:nvGrpSpPr>
        <p:grpSpPr>
          <a:xfrm>
            <a:off x="7815728" y="216785"/>
            <a:ext cx="2709950" cy="2809363"/>
            <a:chOff x="6200673" y="3815455"/>
            <a:chExt cx="2709950" cy="2809363"/>
          </a:xfrm>
        </p:grpSpPr>
        <p:cxnSp>
          <p:nvCxnSpPr>
            <p:cNvPr id="47" name="直線單箭頭接點 45">
              <a:extLst>
                <a:ext uri="{FF2B5EF4-FFF2-40B4-BE49-F238E27FC236}">
                  <a16:creationId xmlns:a16="http://schemas.microsoft.com/office/drawing/2014/main" id="{C8B5DC91-208B-AC21-9CFB-0B3584C25EDD}"/>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8">
              <a:extLst>
                <a:ext uri="{FF2B5EF4-FFF2-40B4-BE49-F238E27FC236}">
                  <a16:creationId xmlns:a16="http://schemas.microsoft.com/office/drawing/2014/main" id="{AA1AB1EA-BB52-F4BD-5DF9-7026D3E5DB54}"/>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51">
                  <a:extLst>
                    <a:ext uri="{FF2B5EF4-FFF2-40B4-BE49-F238E27FC236}">
                      <a16:creationId xmlns:a16="http://schemas.microsoft.com/office/drawing/2014/main" id="{8AE0E60C-D091-685C-A938-10297164F6F7}"/>
                    </a:ext>
                  </a:extLst>
                </p:cNvPr>
                <p:cNvSpPr txBox="1"/>
                <p:nvPr/>
              </p:nvSpPr>
              <p:spPr>
                <a:xfrm>
                  <a:off x="8687357" y="5527718"/>
                  <a:ext cx="223266"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52">
                  <a:extLst>
                    <a:ext uri="{FF2B5EF4-FFF2-40B4-BE49-F238E27FC236}">
                      <a16:creationId xmlns:a16="http://schemas.microsoft.com/office/drawing/2014/main" id="{64C7CE0B-2FC7-FCE6-F0BD-AEFE98B4B261}"/>
                    </a:ext>
                  </a:extLst>
                </p:cNvPr>
                <p:cNvSpPr txBox="1"/>
                <p:nvPr/>
              </p:nvSpPr>
              <p:spPr>
                <a:xfrm>
                  <a:off x="7313865" y="3815455"/>
                  <a:ext cx="247953"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1" name="直線接點 53">
              <a:extLst>
                <a:ext uri="{FF2B5EF4-FFF2-40B4-BE49-F238E27FC236}">
                  <a16:creationId xmlns:a16="http://schemas.microsoft.com/office/drawing/2014/main" id="{03B93DBA-1D2F-711C-1CD9-1DC0D8AE5FA6}"/>
                </a:ext>
              </a:extLst>
            </p:cNvPr>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4">
              <a:extLst>
                <a:ext uri="{FF2B5EF4-FFF2-40B4-BE49-F238E27FC236}">
                  <a16:creationId xmlns:a16="http://schemas.microsoft.com/office/drawing/2014/main" id="{FBE2DBF1-6BD1-0BA8-31CE-4B8026C8F9CA}"/>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5">
                  <a:extLst>
                    <a:ext uri="{FF2B5EF4-FFF2-40B4-BE49-F238E27FC236}">
                      <a16:creationId xmlns:a16="http://schemas.microsoft.com/office/drawing/2014/main" id="{6B072E16-1FD0-8A71-5140-C164A09DA9AF}"/>
                    </a:ext>
                  </a:extLst>
                </p:cNvPr>
                <p:cNvSpPr txBox="1"/>
                <p:nvPr/>
              </p:nvSpPr>
              <p:spPr>
                <a:xfrm>
                  <a:off x="7985942" y="4252893"/>
                  <a:ext cx="80246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7">
                  <a:extLst>
                    <a:ext uri="{FF2B5EF4-FFF2-40B4-BE49-F238E27FC236}">
                      <a16:creationId xmlns:a16="http://schemas.microsoft.com/office/drawing/2014/main" id="{16175B00-AE64-9545-3713-623C1FF59F0B}"/>
                    </a:ext>
                  </a:extLst>
                </p:cNvPr>
                <p:cNvSpPr txBox="1"/>
                <p:nvPr/>
              </p:nvSpPr>
              <p:spPr>
                <a:xfrm>
                  <a:off x="6401952" y="5321208"/>
                  <a:ext cx="81804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=0</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
        <p:nvSpPr>
          <p:cNvPr id="55" name="灯片编号占位符 54"/>
          <p:cNvSpPr>
            <a:spLocks noGrp="1"/>
          </p:cNvSpPr>
          <p:nvPr>
            <p:ph type="sldNum" sz="quarter" idx="14"/>
          </p:nvPr>
        </p:nvSpPr>
        <p:spPr/>
        <p:txBody>
          <a:bodyPr/>
          <a:lstStyle/>
          <a:p>
            <a:fld id="{AF69888C-E133-43D9-A638-B5C95925B91C}" type="slidenum">
              <a:rPr lang="zh-CN" altLang="en-US" smtClean="0"/>
              <a:t>45</a:t>
            </a:fld>
            <a:endParaRPr lang="zh-CN" altLang="en-US" dirty="0"/>
          </a:p>
        </p:txBody>
      </p:sp>
    </p:spTree>
    <p:extLst>
      <p:ext uri="{BB962C8B-B14F-4D97-AF65-F5344CB8AC3E}">
        <p14:creationId xmlns:p14="http://schemas.microsoft.com/office/powerpoint/2010/main" val="38198896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grpSp>
        <p:nvGrpSpPr>
          <p:cNvPr id="2" name="群組 3">
            <a:extLst>
              <a:ext uri="{FF2B5EF4-FFF2-40B4-BE49-F238E27FC236}">
                <a16:creationId xmlns:a16="http://schemas.microsoft.com/office/drawing/2014/main" id="{B1C76FD8-ACE8-18CE-7C0C-19DCD2BD29D5}"/>
              </a:ext>
            </a:extLst>
          </p:cNvPr>
          <p:cNvGrpSpPr/>
          <p:nvPr/>
        </p:nvGrpSpPr>
        <p:grpSpPr>
          <a:xfrm>
            <a:off x="2623160" y="2138131"/>
            <a:ext cx="3065937" cy="3267845"/>
            <a:chOff x="7326642" y="417698"/>
            <a:chExt cx="3065937" cy="3267845"/>
          </a:xfrm>
        </p:grpSpPr>
        <p:grpSp>
          <p:nvGrpSpPr>
            <p:cNvPr id="4" name="群組 4">
              <a:extLst>
                <a:ext uri="{FF2B5EF4-FFF2-40B4-BE49-F238E27FC236}">
                  <a16:creationId xmlns:a16="http://schemas.microsoft.com/office/drawing/2014/main" id="{0AC5485E-F132-AA0C-EDFC-872B97523DDC}"/>
                </a:ext>
              </a:extLst>
            </p:cNvPr>
            <p:cNvGrpSpPr/>
            <p:nvPr/>
          </p:nvGrpSpPr>
          <p:grpSpPr>
            <a:xfrm>
              <a:off x="7326642" y="876180"/>
              <a:ext cx="3065937" cy="2809363"/>
              <a:chOff x="5844686" y="3815455"/>
              <a:chExt cx="3065937" cy="2809363"/>
            </a:xfrm>
          </p:grpSpPr>
          <p:cxnSp>
            <p:nvCxnSpPr>
              <p:cNvPr id="6" name="直線單箭頭接點 6">
                <a:extLst>
                  <a:ext uri="{FF2B5EF4-FFF2-40B4-BE49-F238E27FC236}">
                    <a16:creationId xmlns:a16="http://schemas.microsoft.com/office/drawing/2014/main" id="{B004F709-7936-8E33-0CDD-6BB145210153}"/>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7">
                <a:extLst>
                  <a:ext uri="{FF2B5EF4-FFF2-40B4-BE49-F238E27FC236}">
                    <a16:creationId xmlns:a16="http://schemas.microsoft.com/office/drawing/2014/main" id="{1CC64A09-848A-D318-5E8C-83AEE472D92B}"/>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字方塊 8">
                    <a:extLst>
                      <a:ext uri="{FF2B5EF4-FFF2-40B4-BE49-F238E27FC236}">
                        <a16:creationId xmlns:a16="http://schemas.microsoft.com/office/drawing/2014/main" id="{4AB46CDD-5971-BE57-9DE9-879EC6FACE49}"/>
                      </a:ext>
                    </a:extLst>
                  </p:cNvPr>
                  <p:cNvSpPr txBox="1"/>
                  <p:nvPr/>
                </p:nvSpPr>
                <p:spPr>
                  <a:xfrm>
                    <a:off x="8687357" y="5527718"/>
                    <a:ext cx="223266"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9">
                    <a:extLst>
                      <a:ext uri="{FF2B5EF4-FFF2-40B4-BE49-F238E27FC236}">
                        <a16:creationId xmlns:a16="http://schemas.microsoft.com/office/drawing/2014/main" id="{282BEFA7-A73C-9485-1493-7E56473C50CB}"/>
                      </a:ext>
                    </a:extLst>
                  </p:cNvPr>
                  <p:cNvSpPr txBox="1"/>
                  <p:nvPr/>
                </p:nvSpPr>
                <p:spPr>
                  <a:xfrm>
                    <a:off x="7313865" y="3815455"/>
                    <a:ext cx="247953"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0" name="直線接點 10">
                <a:extLst>
                  <a:ext uri="{FF2B5EF4-FFF2-40B4-BE49-F238E27FC236}">
                    <a16:creationId xmlns:a16="http://schemas.microsoft.com/office/drawing/2014/main" id="{006EF90F-CB12-A4AB-C2DA-22F1EF7B41C4}"/>
                  </a:ext>
                </a:extLst>
              </p:cNvPr>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線接點 11">
                <a:extLst>
                  <a:ext uri="{FF2B5EF4-FFF2-40B4-BE49-F238E27FC236}">
                    <a16:creationId xmlns:a16="http://schemas.microsoft.com/office/drawing/2014/main" id="{4530E1E4-1FFA-E614-F997-9C6F5EEF8209}"/>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A028AB8-0BC2-7BF5-EDC7-D622C5A0CDE0}"/>
                      </a:ext>
                    </a:extLst>
                  </p:cNvPr>
                  <p:cNvSpPr txBox="1"/>
                  <p:nvPr/>
                </p:nvSpPr>
                <p:spPr>
                  <a:xfrm>
                    <a:off x="7985942" y="4252893"/>
                    <a:ext cx="80246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27CA67E-0691-C2AE-B76E-33793D360A57}"/>
                      </a:ext>
                    </a:extLst>
                  </p:cNvPr>
                  <p:cNvSpPr txBox="1"/>
                  <p:nvPr/>
                </p:nvSpPr>
                <p:spPr>
                  <a:xfrm>
                    <a:off x="5844686" y="6082863"/>
                    <a:ext cx="1374735"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=0.01</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 name="文字方塊 5">
                  <a:extLst>
                    <a:ext uri="{FF2B5EF4-FFF2-40B4-BE49-F238E27FC236}">
                      <a16:creationId xmlns:a16="http://schemas.microsoft.com/office/drawing/2014/main" id="{7E5C0143-EAD0-8DF1-37E2-194FA916F3F9}"/>
                    </a:ext>
                  </a:extLst>
                </p:cNvPr>
                <p:cNvSpPr txBox="1"/>
                <p:nvPr/>
              </p:nvSpPr>
              <p:spPr>
                <a:xfrm>
                  <a:off x="7926576" y="417698"/>
                  <a:ext cx="1986441"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𝐿𝑒𝑎𝑘𝑦</m:t>
                        </m:r>
                        <m:r>
                          <a:rPr lang="en-US" altLang="zh-TW" sz="2800" i="1">
                            <a:solidFill>
                              <a:prstClr val="black"/>
                            </a:solidFill>
                            <a:latin typeface="Cambria Math" panose="02040503050406030204" pitchFamily="18" charset="0"/>
                          </a:rPr>
                          <m:t> </m:t>
                        </m:r>
                        <m:r>
                          <a:rPr lang="en-US" altLang="zh-TW" sz="2800" i="1">
                            <a:solidFill>
                              <a:prstClr val="black"/>
                            </a:solidFill>
                            <a:latin typeface="Cambria Math" panose="02040503050406030204" pitchFamily="18" charset="0"/>
                          </a:rPr>
                          <m:t>𝑅𝑒𝐿𝑈</m:t>
                        </m:r>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a:extLst>
              <a:ext uri="{FF2B5EF4-FFF2-40B4-BE49-F238E27FC236}">
                <a16:creationId xmlns:a16="http://schemas.microsoft.com/office/drawing/2014/main" id="{D29EE8F8-85C7-D69E-7864-3E61B7A43F8D}"/>
              </a:ext>
            </a:extLst>
          </p:cNvPr>
          <p:cNvGrpSpPr/>
          <p:nvPr/>
        </p:nvGrpSpPr>
        <p:grpSpPr>
          <a:xfrm>
            <a:off x="6449769" y="2168302"/>
            <a:ext cx="3053828" cy="3328700"/>
            <a:chOff x="7434636" y="356843"/>
            <a:chExt cx="3053828" cy="3328700"/>
          </a:xfrm>
        </p:grpSpPr>
        <p:grpSp>
          <p:nvGrpSpPr>
            <p:cNvPr id="16" name="群組 15">
              <a:extLst>
                <a:ext uri="{FF2B5EF4-FFF2-40B4-BE49-F238E27FC236}">
                  <a16:creationId xmlns:a16="http://schemas.microsoft.com/office/drawing/2014/main" id="{C32D16AC-5BC4-C0F4-4B79-BFFFB3257923}"/>
                </a:ext>
              </a:extLst>
            </p:cNvPr>
            <p:cNvGrpSpPr/>
            <p:nvPr/>
          </p:nvGrpSpPr>
          <p:grpSpPr>
            <a:xfrm>
              <a:off x="7434636" y="876180"/>
              <a:ext cx="2957943" cy="2809363"/>
              <a:chOff x="5952680" y="3815455"/>
              <a:chExt cx="2957943" cy="2809363"/>
            </a:xfrm>
          </p:grpSpPr>
          <p:cxnSp>
            <p:nvCxnSpPr>
              <p:cNvPr id="18" name="直線單箭頭接點 17">
                <a:extLst>
                  <a:ext uri="{FF2B5EF4-FFF2-40B4-BE49-F238E27FC236}">
                    <a16:creationId xmlns:a16="http://schemas.microsoft.com/office/drawing/2014/main" id="{58977C08-B66D-B8A2-B7B9-BAFEE5775A98}"/>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5CC0F528-483C-5D51-61BF-47B997D4A037}"/>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B530F21-2858-79BE-D0D1-A27AFE57D418}"/>
                      </a:ext>
                    </a:extLst>
                  </p:cNvPr>
                  <p:cNvSpPr txBox="1"/>
                  <p:nvPr/>
                </p:nvSpPr>
                <p:spPr>
                  <a:xfrm>
                    <a:off x="8687357" y="5527718"/>
                    <a:ext cx="223266"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D436B390-6635-CD0E-BE69-B5449332AE8C}"/>
                      </a:ext>
                    </a:extLst>
                  </p:cNvPr>
                  <p:cNvSpPr txBox="1"/>
                  <p:nvPr/>
                </p:nvSpPr>
                <p:spPr>
                  <a:xfrm>
                    <a:off x="7313865" y="3815455"/>
                    <a:ext cx="247953"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a:extLst>
                  <a:ext uri="{FF2B5EF4-FFF2-40B4-BE49-F238E27FC236}">
                    <a16:creationId xmlns:a16="http://schemas.microsoft.com/office/drawing/2014/main" id="{300BCFE8-213B-6282-8667-BA2A0223640D}"/>
                  </a:ext>
                </a:extLst>
              </p:cNvPr>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a:extLst>
                  <a:ext uri="{FF2B5EF4-FFF2-40B4-BE49-F238E27FC236}">
                    <a16:creationId xmlns:a16="http://schemas.microsoft.com/office/drawing/2014/main" id="{827B1545-7D61-E345-DE04-0A9D219CB862}"/>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B043E9AC-5B40-3E03-5845-497224416DA8}"/>
                      </a:ext>
                    </a:extLst>
                  </p:cNvPr>
                  <p:cNvSpPr txBox="1"/>
                  <p:nvPr/>
                </p:nvSpPr>
                <p:spPr>
                  <a:xfrm>
                    <a:off x="7985942" y="4252893"/>
                    <a:ext cx="802464"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0B79635-7FAC-9117-5384-8657DDCE3307}"/>
                      </a:ext>
                    </a:extLst>
                  </p:cNvPr>
                  <p:cNvSpPr txBox="1"/>
                  <p:nvPr/>
                </p:nvSpPr>
                <p:spPr>
                  <a:xfrm>
                    <a:off x="5952680" y="6055863"/>
                    <a:ext cx="986809" cy="36933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𝑎</m:t>
                          </m:r>
                          <m:r>
                            <a:rPr lang="en-US" altLang="zh-TW" sz="2400" i="1">
                              <a:solidFill>
                                <a:prstClr val="black"/>
                              </a:solidFill>
                              <a:latin typeface="Cambria Math" panose="02040503050406030204" pitchFamily="18" charset="0"/>
                            </a:rPr>
                            <m:t>=</m:t>
                          </m:r>
                          <m:r>
                            <a:rPr lang="zh-TW" altLang="en-US" sz="2400" i="1">
                              <a:solidFill>
                                <a:prstClr val="black"/>
                              </a:solidFill>
                              <a:latin typeface="Cambria Math" panose="02040503050406030204" pitchFamily="18" charset="0"/>
                            </a:rPr>
                            <m:t>𝛼</m:t>
                          </m:r>
                          <m:r>
                            <a:rPr lang="en-US" altLang="zh-TW" sz="2400" i="1">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F902A1D5-9F46-7193-D83F-FFC6A4182747}"/>
                    </a:ext>
                  </a:extLst>
                </p:cNvPr>
                <p:cNvSpPr txBox="1"/>
                <p:nvPr/>
              </p:nvSpPr>
              <p:spPr>
                <a:xfrm>
                  <a:off x="7599083" y="356843"/>
                  <a:ext cx="2889381"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𝑃𝑎𝑟𝑎𝑚𝑒𝑡𝑟𝑖𝑐</m:t>
                        </m:r>
                        <m:r>
                          <a:rPr lang="en-US" altLang="zh-TW" sz="2800" i="1">
                            <a:solidFill>
                              <a:prstClr val="black"/>
                            </a:solidFill>
                            <a:latin typeface="Cambria Math" panose="02040503050406030204" pitchFamily="18" charset="0"/>
                          </a:rPr>
                          <m:t> </m:t>
                        </m:r>
                        <m:r>
                          <a:rPr lang="en-US" altLang="zh-TW" sz="2800" i="1">
                            <a:solidFill>
                              <a:prstClr val="black"/>
                            </a:solidFill>
                            <a:latin typeface="Cambria Math" panose="02040503050406030204" pitchFamily="18" charset="0"/>
                          </a:rPr>
                          <m:t>𝑅𝑒𝐿𝑈</m:t>
                        </m:r>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a:extLst>
              <a:ext uri="{FF2B5EF4-FFF2-40B4-BE49-F238E27FC236}">
                <a16:creationId xmlns:a16="http://schemas.microsoft.com/office/drawing/2014/main" id="{D1443D95-20B2-6C82-19DC-A7D57463C303}"/>
              </a:ext>
            </a:extLst>
          </p:cNvPr>
          <p:cNvSpPr txBox="1"/>
          <p:nvPr/>
        </p:nvSpPr>
        <p:spPr>
          <a:xfrm>
            <a:off x="6109071" y="5753862"/>
            <a:ext cx="440800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defRPr/>
            </a:pPr>
            <a:r>
              <a:rPr lang="el-GR" altLang="zh-TW" sz="2400" dirty="0">
                <a:solidFill>
                  <a:prstClr val="white"/>
                </a:solidFill>
                <a:latin typeface="+mn-ea"/>
              </a:rPr>
              <a:t>α</a:t>
            </a:r>
            <a:r>
              <a:rPr lang="en-US" altLang="zh-TW" sz="2400" dirty="0">
                <a:solidFill>
                  <a:prstClr val="white"/>
                </a:solidFill>
                <a:latin typeface="+mn-ea"/>
              </a:rPr>
              <a:t> </a:t>
            </a:r>
            <a:r>
              <a:rPr lang="zh-TW" altLang="en-US" sz="2400" dirty="0">
                <a:solidFill>
                  <a:prstClr val="white"/>
                </a:solidFill>
                <a:latin typeface="+mn-ea"/>
              </a:rPr>
              <a:t>也是由梯度下降法学习得到</a:t>
            </a:r>
          </a:p>
        </p:txBody>
      </p:sp>
      <p:sp>
        <p:nvSpPr>
          <p:cNvPr id="27" name="文本框 3">
            <a:extLst>
              <a:ext uri="{FF2B5EF4-FFF2-40B4-BE49-F238E27FC236}">
                <a16:creationId xmlns:a16="http://schemas.microsoft.com/office/drawing/2014/main" id="{6C13E201-D87B-D4A8-832B-7CA5CDC01234}"/>
              </a:ext>
            </a:extLst>
          </p:cNvPr>
          <p:cNvSpPr txBox="1"/>
          <p:nvPr/>
        </p:nvSpPr>
        <p:spPr>
          <a:xfrm>
            <a:off x="941412" y="962189"/>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其他</a:t>
            </a:r>
            <a:r>
              <a:rPr lang="en-US" altLang="zh-CN" sz="2400" dirty="0" err="1"/>
              <a:t>ReLU</a:t>
            </a:r>
            <a:r>
              <a:rPr lang="zh-CN" altLang="en-US" sz="2400" dirty="0"/>
              <a:t>函数：</a:t>
            </a:r>
          </a:p>
        </p:txBody>
      </p:sp>
      <p:sp>
        <p:nvSpPr>
          <p:cNvPr id="28" name="灯片编号占位符 27"/>
          <p:cNvSpPr>
            <a:spLocks noGrp="1"/>
          </p:cNvSpPr>
          <p:nvPr>
            <p:ph type="sldNum" sz="quarter" idx="14"/>
          </p:nvPr>
        </p:nvSpPr>
        <p:spPr/>
        <p:txBody>
          <a:bodyPr/>
          <a:lstStyle/>
          <a:p>
            <a:fld id="{AF69888C-E133-43D9-A638-B5C95925B91C}" type="slidenum">
              <a:rPr lang="zh-CN" altLang="en-US" smtClean="0"/>
              <a:t>46</a:t>
            </a:fld>
            <a:endParaRPr lang="zh-CN" altLang="en-US" dirty="0"/>
          </a:p>
        </p:txBody>
      </p:sp>
    </p:spTree>
    <p:extLst>
      <p:ext uri="{BB962C8B-B14F-4D97-AF65-F5344CB8AC3E}">
        <p14:creationId xmlns:p14="http://schemas.microsoft.com/office/powerpoint/2010/main" val="59540169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sp>
        <p:nvSpPr>
          <p:cNvPr id="2" name="矩形 141">
            <a:extLst>
              <a:ext uri="{FF2B5EF4-FFF2-40B4-BE49-F238E27FC236}">
                <a16:creationId xmlns:a16="http://schemas.microsoft.com/office/drawing/2014/main" id="{887A3FED-F78F-8E4C-C763-79898C9F3F2D}"/>
              </a:ext>
            </a:extLst>
          </p:cNvPr>
          <p:cNvSpPr/>
          <p:nvPr/>
        </p:nvSpPr>
        <p:spPr>
          <a:xfrm>
            <a:off x="7694640" y="2185872"/>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4" name="橢圓 225">
            <a:extLst>
              <a:ext uri="{FF2B5EF4-FFF2-40B4-BE49-F238E27FC236}">
                <a16:creationId xmlns:a16="http://schemas.microsoft.com/office/drawing/2014/main" id="{D366347B-1E2D-EBB6-5482-7891EAAC89F2}"/>
              </a:ext>
            </a:extLst>
          </p:cNvPr>
          <p:cNvSpPr/>
          <p:nvPr/>
        </p:nvSpPr>
        <p:spPr>
          <a:xfrm>
            <a:off x="7575232" y="3924892"/>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5" name="橢圓 226">
            <a:extLst>
              <a:ext uri="{FF2B5EF4-FFF2-40B4-BE49-F238E27FC236}">
                <a16:creationId xmlns:a16="http://schemas.microsoft.com/office/drawing/2014/main" id="{339E0663-021E-171F-6E4E-62FCB7ACB4DE}"/>
              </a:ext>
            </a:extLst>
          </p:cNvPr>
          <p:cNvSpPr/>
          <p:nvPr/>
        </p:nvSpPr>
        <p:spPr>
          <a:xfrm>
            <a:off x="7566382" y="215913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6" name="矩形 139">
            <a:extLst>
              <a:ext uri="{FF2B5EF4-FFF2-40B4-BE49-F238E27FC236}">
                <a16:creationId xmlns:a16="http://schemas.microsoft.com/office/drawing/2014/main" id="{B03F7D21-F9DF-0E18-8288-D3792317480F}"/>
              </a:ext>
            </a:extLst>
          </p:cNvPr>
          <p:cNvSpPr/>
          <p:nvPr/>
        </p:nvSpPr>
        <p:spPr>
          <a:xfrm>
            <a:off x="3872446" y="2198628"/>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7" name="橢圓 224">
            <a:extLst>
              <a:ext uri="{FF2B5EF4-FFF2-40B4-BE49-F238E27FC236}">
                <a16:creationId xmlns:a16="http://schemas.microsoft.com/office/drawing/2014/main" id="{95B70F31-3424-C530-1198-FEF28809DDB6}"/>
              </a:ext>
            </a:extLst>
          </p:cNvPr>
          <p:cNvSpPr/>
          <p:nvPr/>
        </p:nvSpPr>
        <p:spPr>
          <a:xfrm>
            <a:off x="3751032" y="3928972"/>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8" name="橢圓 223">
            <a:extLst>
              <a:ext uri="{FF2B5EF4-FFF2-40B4-BE49-F238E27FC236}">
                <a16:creationId xmlns:a16="http://schemas.microsoft.com/office/drawing/2014/main" id="{765C9955-6781-EBCD-4AC4-677309558030}"/>
              </a:ext>
            </a:extLst>
          </p:cNvPr>
          <p:cNvSpPr/>
          <p:nvPr/>
        </p:nvSpPr>
        <p:spPr>
          <a:xfrm>
            <a:off x="3742182" y="21632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9" name="矩形 142">
            <a:extLst>
              <a:ext uri="{FF2B5EF4-FFF2-40B4-BE49-F238E27FC236}">
                <a16:creationId xmlns:a16="http://schemas.microsoft.com/office/drawing/2014/main" id="{D50C8435-0A83-EDB1-37B9-76725158AA02}"/>
              </a:ext>
            </a:extLst>
          </p:cNvPr>
          <p:cNvSpPr/>
          <p:nvPr/>
        </p:nvSpPr>
        <p:spPr>
          <a:xfrm>
            <a:off x="9602581" y="2542721"/>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0" name="矩形 140">
            <a:extLst>
              <a:ext uri="{FF2B5EF4-FFF2-40B4-BE49-F238E27FC236}">
                <a16:creationId xmlns:a16="http://schemas.microsoft.com/office/drawing/2014/main" id="{87DA6BF8-66CF-D86C-2FBA-334C024C3A82}"/>
              </a:ext>
            </a:extLst>
          </p:cNvPr>
          <p:cNvSpPr/>
          <p:nvPr/>
        </p:nvSpPr>
        <p:spPr>
          <a:xfrm>
            <a:off x="5782356" y="2533825"/>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1" name="矩形 138">
            <a:extLst>
              <a:ext uri="{FF2B5EF4-FFF2-40B4-BE49-F238E27FC236}">
                <a16:creationId xmlns:a16="http://schemas.microsoft.com/office/drawing/2014/main" id="{25708C98-DDCE-5BC2-7117-0F36DEE3F520}"/>
              </a:ext>
            </a:extLst>
          </p:cNvPr>
          <p:cNvSpPr/>
          <p:nvPr/>
        </p:nvSpPr>
        <p:spPr>
          <a:xfrm>
            <a:off x="1782313" y="3038902"/>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13" name="標題 1">
            <a:extLst>
              <a:ext uri="{FF2B5EF4-FFF2-40B4-BE49-F238E27FC236}">
                <a16:creationId xmlns:a16="http://schemas.microsoft.com/office/drawing/2014/main" id="{05D3C611-800C-4871-3E78-65AD3A0B2D3A}"/>
              </a:ext>
            </a:extLst>
          </p:cNvPr>
          <p:cNvSpPr txBox="1">
            <a:spLocks/>
          </p:cNvSpPr>
          <p:nvPr/>
        </p:nvSpPr>
        <p:spPr>
          <a:xfrm>
            <a:off x="752556" y="1051052"/>
            <a:ext cx="10516800" cy="10560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Ø"/>
            </a:pPr>
            <a:r>
              <a:rPr lang="en-US" altLang="zh-TW" sz="2400" dirty="0" err="1"/>
              <a:t>Maxout</a:t>
            </a:r>
            <a:r>
              <a:rPr lang="zh-CN" altLang="en-US" sz="2400" dirty="0"/>
              <a:t>：网络自己学习激活函数 </a:t>
            </a:r>
            <a:r>
              <a:rPr lang="en-US" altLang="zh-TW" sz="2400" dirty="0">
                <a:solidFill>
                  <a:srgbClr val="0000FF"/>
                </a:solidFill>
              </a:rPr>
              <a:t>[Ian J. Goodfellow, ICML’13]</a:t>
            </a:r>
            <a:r>
              <a:rPr lang="en-US" altLang="zh-TW" sz="2400" dirty="0"/>
              <a:t> </a:t>
            </a:r>
            <a:endParaRPr lang="zh-TW" altLang="en-US" sz="2400" dirty="0"/>
          </a:p>
        </p:txBody>
      </p:sp>
      <p:sp>
        <p:nvSpPr>
          <p:cNvPr id="14" name="橢圓 7">
            <a:extLst>
              <a:ext uri="{FF2B5EF4-FFF2-40B4-BE49-F238E27FC236}">
                <a16:creationId xmlns:a16="http://schemas.microsoft.com/office/drawing/2014/main" id="{346FF88B-1F8B-FCD0-1181-44C7FC9EF927}"/>
              </a:ext>
            </a:extLst>
          </p:cNvPr>
          <p:cNvSpPr/>
          <p:nvPr/>
        </p:nvSpPr>
        <p:spPr>
          <a:xfrm>
            <a:off x="4774587" y="2601086"/>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dirty="0">
                <a:solidFill>
                  <a:prstClr val="black"/>
                </a:solidFill>
                <a:latin typeface="Calibri" panose="020F0502020204030204"/>
                <a:ea typeface="新細明體" panose="02020500000000000000" pitchFamily="18" charset="-120"/>
              </a:rPr>
              <a:t>Max</a:t>
            </a:r>
            <a:endParaRPr lang="zh-TW" altLang="en-US" dirty="0">
              <a:solidFill>
                <a:prstClr val="black"/>
              </a:solidFill>
              <a:latin typeface="Calibri" panose="020F0502020204030204"/>
              <a:ea typeface="新細明體" panose="02020500000000000000" pitchFamily="18" charset="-120"/>
            </a:endParaRPr>
          </a:p>
        </p:txBody>
      </p:sp>
      <p:grpSp>
        <p:nvGrpSpPr>
          <p:cNvPr id="15" name="群組 74">
            <a:extLst>
              <a:ext uri="{FF2B5EF4-FFF2-40B4-BE49-F238E27FC236}">
                <a16:creationId xmlns:a16="http://schemas.microsoft.com/office/drawing/2014/main" id="{6F0DA9D7-C950-5536-5DBE-A2C41277B4DD}"/>
              </a:ext>
            </a:extLst>
          </p:cNvPr>
          <p:cNvGrpSpPr/>
          <p:nvPr/>
        </p:nvGrpSpPr>
        <p:grpSpPr>
          <a:xfrm>
            <a:off x="1824587" y="3053617"/>
            <a:ext cx="342900" cy="461962"/>
            <a:chOff x="600453" y="3988847"/>
            <a:chExt cx="342900" cy="461962"/>
          </a:xfrm>
        </p:grpSpPr>
        <p:sp>
          <p:nvSpPr>
            <p:cNvPr id="16" name="矩形 29">
              <a:extLst>
                <a:ext uri="{FF2B5EF4-FFF2-40B4-BE49-F238E27FC236}">
                  <a16:creationId xmlns:a16="http://schemas.microsoft.com/office/drawing/2014/main" id="{6494B964-6F27-052F-4A34-8CBA6E71646D}"/>
                </a:ext>
              </a:extLst>
            </p:cNvPr>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17" name="Object 12">
              <a:extLst>
                <a:ext uri="{FF2B5EF4-FFF2-40B4-BE49-F238E27FC236}">
                  <a16:creationId xmlns:a16="http://schemas.microsoft.com/office/drawing/2014/main" id="{FE9BC813-0F51-156E-18F7-E9904D129F62}"/>
                </a:ext>
              </a:extLst>
            </p:cNvPr>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7" name="Object 12">
                          <a:extLst>
                            <a:ext uri="{FF2B5EF4-FFF2-40B4-BE49-F238E27FC236}">
                              <a16:creationId xmlns:a16="http://schemas.microsoft.com/office/drawing/2014/main" id="{FE9BC813-0F51-156E-18F7-E9904D129F62}"/>
                            </a:ext>
                          </a:extLst>
                        </p:cNvPr>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群組 75">
            <a:extLst>
              <a:ext uri="{FF2B5EF4-FFF2-40B4-BE49-F238E27FC236}">
                <a16:creationId xmlns:a16="http://schemas.microsoft.com/office/drawing/2014/main" id="{6B102260-797F-4855-A6DB-4064DE1183BA}"/>
              </a:ext>
            </a:extLst>
          </p:cNvPr>
          <p:cNvGrpSpPr/>
          <p:nvPr/>
        </p:nvGrpSpPr>
        <p:grpSpPr>
          <a:xfrm>
            <a:off x="1826852" y="3903340"/>
            <a:ext cx="376238" cy="461963"/>
            <a:chOff x="594635" y="4571576"/>
            <a:chExt cx="376238" cy="461963"/>
          </a:xfrm>
        </p:grpSpPr>
        <p:sp>
          <p:nvSpPr>
            <p:cNvPr id="19" name="矩形 28">
              <a:extLst>
                <a:ext uri="{FF2B5EF4-FFF2-40B4-BE49-F238E27FC236}">
                  <a16:creationId xmlns:a16="http://schemas.microsoft.com/office/drawing/2014/main" id="{5C665069-8E03-B5AC-4C18-660BD6C98556}"/>
                </a:ext>
              </a:extLst>
            </p:cNvPr>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graphicFrame>
          <p:nvGraphicFramePr>
            <p:cNvPr id="20" name="Object 12">
              <a:extLst>
                <a:ext uri="{FF2B5EF4-FFF2-40B4-BE49-F238E27FC236}">
                  <a16:creationId xmlns:a16="http://schemas.microsoft.com/office/drawing/2014/main" id="{1E10A4E3-12B4-5D55-47F5-2B6B8EFD7C2D}"/>
                </a:ext>
              </a:extLst>
            </p:cNvPr>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20" name="Object 12">
                          <a:extLst>
                            <a:ext uri="{FF2B5EF4-FFF2-40B4-BE49-F238E27FC236}">
                              <a16:creationId xmlns:a16="http://schemas.microsoft.com/office/drawing/2014/main" id="{1E10A4E3-12B4-5D55-47F5-2B6B8EFD7C2D}"/>
                            </a:ext>
                          </a:extLst>
                        </p:cNvPr>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文字方塊 34">
            <a:extLst>
              <a:ext uri="{FF2B5EF4-FFF2-40B4-BE49-F238E27FC236}">
                <a16:creationId xmlns:a16="http://schemas.microsoft.com/office/drawing/2014/main" id="{A1DF7913-49D8-F0EE-F63D-119FC09CF580}"/>
              </a:ext>
            </a:extLst>
          </p:cNvPr>
          <p:cNvSpPr txBox="1"/>
          <p:nvPr/>
        </p:nvSpPr>
        <p:spPr>
          <a:xfrm>
            <a:off x="1439682" y="2399757"/>
            <a:ext cx="1134648"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新細明體" panose="02020500000000000000" pitchFamily="18" charset="-120"/>
              </a:rPr>
              <a:t>Input</a:t>
            </a:r>
          </a:p>
        </p:txBody>
      </p:sp>
      <p:sp>
        <p:nvSpPr>
          <p:cNvPr id="22" name="橢圓 51">
            <a:extLst>
              <a:ext uri="{FF2B5EF4-FFF2-40B4-BE49-F238E27FC236}">
                <a16:creationId xmlns:a16="http://schemas.microsoft.com/office/drawing/2014/main" id="{A254DF6D-1DB3-17A3-0A15-5ECE1811F73E}"/>
              </a:ext>
            </a:extLst>
          </p:cNvPr>
          <p:cNvSpPr/>
          <p:nvPr/>
        </p:nvSpPr>
        <p:spPr>
          <a:xfrm>
            <a:off x="4782441" y="4427641"/>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dirty="0">
                <a:solidFill>
                  <a:prstClr val="black"/>
                </a:solidFill>
                <a:latin typeface="Calibri" panose="020F0502020204030204"/>
                <a:ea typeface="新細明體" panose="02020500000000000000" pitchFamily="18" charset="-120"/>
              </a:rPr>
              <a:t>Max</a:t>
            </a:r>
            <a:endParaRPr lang="zh-TW" altLang="en-US" dirty="0">
              <a:solidFill>
                <a:prstClr val="black"/>
              </a:solidFill>
              <a:latin typeface="Calibri" panose="020F0502020204030204"/>
              <a:ea typeface="新細明體" panose="02020500000000000000" pitchFamily="18" charset="-120"/>
            </a:endParaRPr>
          </a:p>
        </p:txBody>
      </p:sp>
      <p:grpSp>
        <p:nvGrpSpPr>
          <p:cNvPr id="23" name="群組 84">
            <a:extLst>
              <a:ext uri="{FF2B5EF4-FFF2-40B4-BE49-F238E27FC236}">
                <a16:creationId xmlns:a16="http://schemas.microsoft.com/office/drawing/2014/main" id="{FC05EEFB-203A-57B1-C1AC-4E715AD6EDAD}"/>
              </a:ext>
            </a:extLst>
          </p:cNvPr>
          <p:cNvGrpSpPr/>
          <p:nvPr/>
        </p:nvGrpSpPr>
        <p:grpSpPr>
          <a:xfrm>
            <a:off x="3272855" y="2197010"/>
            <a:ext cx="926032" cy="523220"/>
            <a:chOff x="3518823" y="2481252"/>
            <a:chExt cx="926032" cy="523220"/>
          </a:xfrm>
        </p:grpSpPr>
        <p:grpSp>
          <p:nvGrpSpPr>
            <p:cNvPr id="24" name="群組 35">
              <a:extLst>
                <a:ext uri="{FF2B5EF4-FFF2-40B4-BE49-F238E27FC236}">
                  <a16:creationId xmlns:a16="http://schemas.microsoft.com/office/drawing/2014/main" id="{185C723E-C35F-A362-3F34-BF059799A61F}"/>
                </a:ext>
              </a:extLst>
            </p:cNvPr>
            <p:cNvGrpSpPr/>
            <p:nvPr/>
          </p:nvGrpSpPr>
          <p:grpSpPr>
            <a:xfrm>
              <a:off x="3518823" y="2481252"/>
              <a:ext cx="311569" cy="523220"/>
              <a:chOff x="3518823" y="2481252"/>
              <a:chExt cx="311569" cy="523220"/>
            </a:xfrm>
          </p:grpSpPr>
          <p:sp>
            <p:nvSpPr>
              <p:cNvPr id="27" name="矩形 10">
                <a:extLst>
                  <a:ext uri="{FF2B5EF4-FFF2-40B4-BE49-F238E27FC236}">
                    <a16:creationId xmlns:a16="http://schemas.microsoft.com/office/drawing/2014/main" id="{F731282A-D1BE-A997-6627-B8AE1FC34216}"/>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28" name="文字方塊 11">
                <a:extLst>
                  <a:ext uri="{FF2B5EF4-FFF2-40B4-BE49-F238E27FC236}">
                    <a16:creationId xmlns:a16="http://schemas.microsoft.com/office/drawing/2014/main" id="{69BE9C36-AD20-ED9E-A742-546E93461BE2}"/>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25" name="文字方塊 79">
                  <a:extLst>
                    <a:ext uri="{FF2B5EF4-FFF2-40B4-BE49-F238E27FC236}">
                      <a16:creationId xmlns:a16="http://schemas.microsoft.com/office/drawing/2014/main" id="{D11A07B9-21D3-19A1-0D0F-F503B4ABF3E8}"/>
                    </a:ext>
                  </a:extLst>
                </p:cNvPr>
                <p:cNvSpPr txBox="1"/>
                <p:nvPr/>
              </p:nvSpPr>
              <p:spPr>
                <a:xfrm>
                  <a:off x="4206008" y="2571873"/>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5</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26" name="直線單箭頭接點 82">
              <a:extLst>
                <a:ext uri="{FF2B5EF4-FFF2-40B4-BE49-F238E27FC236}">
                  <a16:creationId xmlns:a16="http://schemas.microsoft.com/office/drawing/2014/main" id="{EC34CBA8-1003-AC4F-84C3-974FDDC824B0}"/>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85">
            <a:extLst>
              <a:ext uri="{FF2B5EF4-FFF2-40B4-BE49-F238E27FC236}">
                <a16:creationId xmlns:a16="http://schemas.microsoft.com/office/drawing/2014/main" id="{D160C797-073B-2410-E94D-F9548B53D064}"/>
              </a:ext>
            </a:extLst>
          </p:cNvPr>
          <p:cNvGrpSpPr/>
          <p:nvPr/>
        </p:nvGrpSpPr>
        <p:grpSpPr>
          <a:xfrm>
            <a:off x="3284388" y="3062991"/>
            <a:ext cx="926169" cy="523220"/>
            <a:chOff x="3518823" y="2481252"/>
            <a:chExt cx="926169" cy="523220"/>
          </a:xfrm>
        </p:grpSpPr>
        <p:grpSp>
          <p:nvGrpSpPr>
            <p:cNvPr id="30" name="群組 86">
              <a:extLst>
                <a:ext uri="{FF2B5EF4-FFF2-40B4-BE49-F238E27FC236}">
                  <a16:creationId xmlns:a16="http://schemas.microsoft.com/office/drawing/2014/main" id="{4AE53E89-0B70-F680-F18E-DB5EEBD70B33}"/>
                </a:ext>
              </a:extLst>
            </p:cNvPr>
            <p:cNvGrpSpPr/>
            <p:nvPr/>
          </p:nvGrpSpPr>
          <p:grpSpPr>
            <a:xfrm>
              <a:off x="3518823" y="2481252"/>
              <a:ext cx="311569" cy="523220"/>
              <a:chOff x="3518823" y="2481252"/>
              <a:chExt cx="311569" cy="523220"/>
            </a:xfrm>
          </p:grpSpPr>
          <p:sp>
            <p:nvSpPr>
              <p:cNvPr id="33" name="矩形 89">
                <a:extLst>
                  <a:ext uri="{FF2B5EF4-FFF2-40B4-BE49-F238E27FC236}">
                    <a16:creationId xmlns:a16="http://schemas.microsoft.com/office/drawing/2014/main" id="{9C61727C-3469-55C7-4677-C59CD9E4F110}"/>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34" name="文字方塊 90">
                <a:extLst>
                  <a:ext uri="{FF2B5EF4-FFF2-40B4-BE49-F238E27FC236}">
                    <a16:creationId xmlns:a16="http://schemas.microsoft.com/office/drawing/2014/main" id="{D81C4E7F-D089-8B1B-2086-0CEEACB2FFC9}"/>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31" name="文字方塊 87">
                  <a:extLst>
                    <a:ext uri="{FF2B5EF4-FFF2-40B4-BE49-F238E27FC236}">
                      <a16:creationId xmlns:a16="http://schemas.microsoft.com/office/drawing/2014/main" id="{610F4DFA-8EEB-DC6E-C3A7-CF0E9A0553C8}"/>
                    </a:ext>
                  </a:extLst>
                </p:cNvPr>
                <p:cNvSpPr txBox="1"/>
                <p:nvPr/>
              </p:nvSpPr>
              <p:spPr>
                <a:xfrm>
                  <a:off x="4206145" y="2546534"/>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7</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32" name="直線單箭頭接點 88">
              <a:extLst>
                <a:ext uri="{FF2B5EF4-FFF2-40B4-BE49-F238E27FC236}">
                  <a16:creationId xmlns:a16="http://schemas.microsoft.com/office/drawing/2014/main" id="{A6EC7AFB-C98C-AE09-1F96-6C0A1FCF9931}"/>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91">
            <a:extLst>
              <a:ext uri="{FF2B5EF4-FFF2-40B4-BE49-F238E27FC236}">
                <a16:creationId xmlns:a16="http://schemas.microsoft.com/office/drawing/2014/main" id="{7D555684-F8DD-8B6F-E25B-1E6B77089BAF}"/>
              </a:ext>
            </a:extLst>
          </p:cNvPr>
          <p:cNvGrpSpPr/>
          <p:nvPr/>
        </p:nvGrpSpPr>
        <p:grpSpPr>
          <a:xfrm>
            <a:off x="3283368" y="3928972"/>
            <a:ext cx="1155650" cy="523220"/>
            <a:chOff x="3518823" y="2481252"/>
            <a:chExt cx="1155650" cy="523220"/>
          </a:xfrm>
        </p:grpSpPr>
        <p:grpSp>
          <p:nvGrpSpPr>
            <p:cNvPr id="36" name="群組 92">
              <a:extLst>
                <a:ext uri="{FF2B5EF4-FFF2-40B4-BE49-F238E27FC236}">
                  <a16:creationId xmlns:a16="http://schemas.microsoft.com/office/drawing/2014/main" id="{2B6D2B0C-C9B0-78FF-AA76-BDD645B56E0E}"/>
                </a:ext>
              </a:extLst>
            </p:cNvPr>
            <p:cNvGrpSpPr/>
            <p:nvPr/>
          </p:nvGrpSpPr>
          <p:grpSpPr>
            <a:xfrm>
              <a:off x="3518823" y="2481252"/>
              <a:ext cx="311569" cy="523220"/>
              <a:chOff x="3518823" y="2481252"/>
              <a:chExt cx="311569" cy="523220"/>
            </a:xfrm>
          </p:grpSpPr>
          <p:sp>
            <p:nvSpPr>
              <p:cNvPr id="39" name="矩形 95">
                <a:extLst>
                  <a:ext uri="{FF2B5EF4-FFF2-40B4-BE49-F238E27FC236}">
                    <a16:creationId xmlns:a16="http://schemas.microsoft.com/office/drawing/2014/main" id="{0D1653D8-E6E7-3DE6-352B-938112DCA5B3}"/>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40" name="文字方塊 96">
                <a:extLst>
                  <a:ext uri="{FF2B5EF4-FFF2-40B4-BE49-F238E27FC236}">
                    <a16:creationId xmlns:a16="http://schemas.microsoft.com/office/drawing/2014/main" id="{70401A22-0B6B-3892-5CD4-C6B791616F10}"/>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cxnSp>
          <p:nvCxnSpPr>
            <p:cNvPr id="37" name="直線單箭頭接點 94">
              <a:extLst>
                <a:ext uri="{FF2B5EF4-FFF2-40B4-BE49-F238E27FC236}">
                  <a16:creationId xmlns:a16="http://schemas.microsoft.com/office/drawing/2014/main" id="{D6C24307-636E-DEBD-2071-79F994EA77DA}"/>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93">
                  <a:extLst>
                    <a:ext uri="{FF2B5EF4-FFF2-40B4-BE49-F238E27FC236}">
                      <a16:creationId xmlns:a16="http://schemas.microsoft.com/office/drawing/2014/main" id="{50C7F474-00D9-6264-953F-081D9319D408}"/>
                    </a:ext>
                  </a:extLst>
                </p:cNvPr>
                <p:cNvSpPr txBox="1"/>
                <p:nvPr/>
              </p:nvSpPr>
              <p:spPr>
                <a:xfrm>
                  <a:off x="4206396" y="2533432"/>
                  <a:ext cx="46807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−1</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41" name="群組 97">
            <a:extLst>
              <a:ext uri="{FF2B5EF4-FFF2-40B4-BE49-F238E27FC236}">
                <a16:creationId xmlns:a16="http://schemas.microsoft.com/office/drawing/2014/main" id="{8BE016C3-577D-6D7A-B216-9C917386100B}"/>
              </a:ext>
            </a:extLst>
          </p:cNvPr>
          <p:cNvGrpSpPr/>
          <p:nvPr/>
        </p:nvGrpSpPr>
        <p:grpSpPr>
          <a:xfrm>
            <a:off x="3281548" y="4871136"/>
            <a:ext cx="926032" cy="523220"/>
            <a:chOff x="3518823" y="2481252"/>
            <a:chExt cx="926032" cy="523220"/>
          </a:xfrm>
        </p:grpSpPr>
        <p:grpSp>
          <p:nvGrpSpPr>
            <p:cNvPr id="42" name="群組 98">
              <a:extLst>
                <a:ext uri="{FF2B5EF4-FFF2-40B4-BE49-F238E27FC236}">
                  <a16:creationId xmlns:a16="http://schemas.microsoft.com/office/drawing/2014/main" id="{FB10AECA-6DBB-A6BF-E608-C93019E2D21F}"/>
                </a:ext>
              </a:extLst>
            </p:cNvPr>
            <p:cNvGrpSpPr/>
            <p:nvPr/>
          </p:nvGrpSpPr>
          <p:grpSpPr>
            <a:xfrm>
              <a:off x="3518823" y="2481252"/>
              <a:ext cx="311569" cy="523220"/>
              <a:chOff x="3518823" y="2481252"/>
              <a:chExt cx="311569" cy="523220"/>
            </a:xfrm>
          </p:grpSpPr>
          <p:sp>
            <p:nvSpPr>
              <p:cNvPr id="45" name="矩形 101">
                <a:extLst>
                  <a:ext uri="{FF2B5EF4-FFF2-40B4-BE49-F238E27FC236}">
                    <a16:creationId xmlns:a16="http://schemas.microsoft.com/office/drawing/2014/main" id="{C7305BA9-15E0-342A-7209-5F36C41F943D}"/>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46" name="文字方塊 102">
                <a:extLst>
                  <a:ext uri="{FF2B5EF4-FFF2-40B4-BE49-F238E27FC236}">
                    <a16:creationId xmlns:a16="http://schemas.microsoft.com/office/drawing/2014/main" id="{1413CF4A-C248-CBBA-DFAC-DD04C08E0FED}"/>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43" name="文字方塊 99">
                  <a:extLst>
                    <a:ext uri="{FF2B5EF4-FFF2-40B4-BE49-F238E27FC236}">
                      <a16:creationId xmlns:a16="http://schemas.microsoft.com/office/drawing/2014/main" id="{7998F994-6AAC-7B8D-BD41-4F43F57C3DD4}"/>
                    </a:ext>
                  </a:extLst>
                </p:cNvPr>
                <p:cNvSpPr txBox="1"/>
                <p:nvPr/>
              </p:nvSpPr>
              <p:spPr>
                <a:xfrm>
                  <a:off x="4206008" y="2545696"/>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1</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44" name="直線單箭頭接點 100">
              <a:extLst>
                <a:ext uri="{FF2B5EF4-FFF2-40B4-BE49-F238E27FC236}">
                  <a16:creationId xmlns:a16="http://schemas.microsoft.com/office/drawing/2014/main" id="{7F0FCCBE-6F79-621E-02F9-EA4E3CAFD97B}"/>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103">
                <a:extLst>
                  <a:ext uri="{FF2B5EF4-FFF2-40B4-BE49-F238E27FC236}">
                    <a16:creationId xmlns:a16="http://schemas.microsoft.com/office/drawing/2014/main" id="{CA002505-6DB5-B599-27C3-7FA241885242}"/>
                  </a:ext>
                </a:extLst>
              </p:cNvPr>
              <p:cNvSpPr txBox="1"/>
              <p:nvPr/>
            </p:nvSpPr>
            <p:spPr>
              <a:xfrm>
                <a:off x="5840439" y="2701735"/>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7</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47" name="文字方塊 103">
                <a:extLst>
                  <a:ext uri="{FF2B5EF4-FFF2-40B4-BE49-F238E27FC236}">
                    <a16:creationId xmlns:a16="http://schemas.microsoft.com/office/drawing/2014/main" id="{CA002505-6DB5-B599-27C3-7FA241885242}"/>
                  </a:ext>
                </a:extLst>
              </p:cNvPr>
              <p:cNvSpPr txBox="1">
                <a:spLocks noRot="1" noChangeAspect="1" noMove="1" noResize="1" noEditPoints="1" noAdjustHandles="1" noChangeArrowheads="1" noChangeShapeType="1" noTextEdit="1"/>
              </p:cNvSpPr>
              <p:nvPr/>
            </p:nvSpPr>
            <p:spPr>
              <a:xfrm>
                <a:off x="5840439" y="2701735"/>
                <a:ext cx="23884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104">
                <a:extLst>
                  <a:ext uri="{FF2B5EF4-FFF2-40B4-BE49-F238E27FC236}">
                    <a16:creationId xmlns:a16="http://schemas.microsoft.com/office/drawing/2014/main" id="{70E05BD1-1AD5-2BBB-625D-A58B76E455A9}"/>
                  </a:ext>
                </a:extLst>
              </p:cNvPr>
              <p:cNvSpPr txBox="1"/>
              <p:nvPr/>
            </p:nvSpPr>
            <p:spPr>
              <a:xfrm>
                <a:off x="5827379" y="4512907"/>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1</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48" name="文字方塊 104">
                <a:extLst>
                  <a:ext uri="{FF2B5EF4-FFF2-40B4-BE49-F238E27FC236}">
                    <a16:creationId xmlns:a16="http://schemas.microsoft.com/office/drawing/2014/main" id="{70E05BD1-1AD5-2BBB-625D-A58B76E455A9}"/>
                  </a:ext>
                </a:extLst>
              </p:cNvPr>
              <p:cNvSpPr txBox="1">
                <a:spLocks noRot="1" noChangeAspect="1" noMove="1" noResize="1" noEditPoints="1" noAdjustHandles="1" noChangeArrowheads="1" noChangeShapeType="1" noTextEdit="1"/>
              </p:cNvSpPr>
              <p:nvPr/>
            </p:nvSpPr>
            <p:spPr>
              <a:xfrm>
                <a:off x="5827379" y="4512907"/>
                <a:ext cx="238847" cy="369332"/>
              </a:xfrm>
              <a:prstGeom prst="rect">
                <a:avLst/>
              </a:prstGeom>
              <a:blipFill>
                <a:blip r:embed="rId13"/>
                <a:stretch>
                  <a:fillRect/>
                </a:stretch>
              </a:blipFill>
            </p:spPr>
            <p:txBody>
              <a:bodyPr/>
              <a:lstStyle/>
              <a:p>
                <a:r>
                  <a:rPr lang="zh-CN" altLang="en-US">
                    <a:noFill/>
                  </a:rPr>
                  <a:t> </a:t>
                </a:r>
              </a:p>
            </p:txBody>
          </p:sp>
        </mc:Fallback>
      </mc:AlternateContent>
      <p:sp>
        <p:nvSpPr>
          <p:cNvPr id="49" name="橢圓 105">
            <a:extLst>
              <a:ext uri="{FF2B5EF4-FFF2-40B4-BE49-F238E27FC236}">
                <a16:creationId xmlns:a16="http://schemas.microsoft.com/office/drawing/2014/main" id="{25A27C30-CE53-4FCF-B5FA-D69218705510}"/>
              </a:ext>
            </a:extLst>
          </p:cNvPr>
          <p:cNvSpPr/>
          <p:nvPr/>
        </p:nvSpPr>
        <p:spPr>
          <a:xfrm>
            <a:off x="8610936" y="2601086"/>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zh-TW" dirty="0">
                <a:solidFill>
                  <a:prstClr val="black"/>
                </a:solidFill>
                <a:latin typeface="Calibri" panose="020F0502020204030204"/>
                <a:ea typeface="新細明體" panose="02020500000000000000" pitchFamily="18" charset="-120"/>
              </a:rPr>
              <a:t>Max</a:t>
            </a:r>
            <a:endParaRPr lang="zh-TW" altLang="en-US" dirty="0">
              <a:solidFill>
                <a:prstClr val="black"/>
              </a:solidFill>
              <a:latin typeface="Calibri" panose="020F0502020204030204"/>
              <a:ea typeface="新細明體" panose="02020500000000000000" pitchFamily="18" charset="-120"/>
            </a:endParaRPr>
          </a:p>
        </p:txBody>
      </p:sp>
      <p:sp>
        <p:nvSpPr>
          <p:cNvPr id="50" name="橢圓 106">
            <a:extLst>
              <a:ext uri="{FF2B5EF4-FFF2-40B4-BE49-F238E27FC236}">
                <a16:creationId xmlns:a16="http://schemas.microsoft.com/office/drawing/2014/main" id="{167A2C0E-C505-C2D0-C0F1-07618DF2E51D}"/>
              </a:ext>
            </a:extLst>
          </p:cNvPr>
          <p:cNvSpPr/>
          <p:nvPr/>
        </p:nvSpPr>
        <p:spPr>
          <a:xfrm>
            <a:off x="8618790" y="4427641"/>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zh-TW" dirty="0">
                <a:solidFill>
                  <a:prstClr val="black"/>
                </a:solidFill>
                <a:latin typeface="Calibri" panose="020F0502020204030204"/>
                <a:ea typeface="新細明體" panose="02020500000000000000" pitchFamily="18" charset="-120"/>
              </a:rPr>
              <a:t>Max</a:t>
            </a:r>
            <a:endParaRPr lang="zh-TW" altLang="en-US" dirty="0">
              <a:solidFill>
                <a:prstClr val="black"/>
              </a:solidFill>
              <a:latin typeface="Calibri" panose="020F0502020204030204"/>
              <a:ea typeface="新細明體" panose="02020500000000000000" pitchFamily="18" charset="-120"/>
            </a:endParaRPr>
          </a:p>
        </p:txBody>
      </p:sp>
      <p:grpSp>
        <p:nvGrpSpPr>
          <p:cNvPr id="51" name="群組 107">
            <a:extLst>
              <a:ext uri="{FF2B5EF4-FFF2-40B4-BE49-F238E27FC236}">
                <a16:creationId xmlns:a16="http://schemas.microsoft.com/office/drawing/2014/main" id="{611C3360-C3F9-F4C7-FCD0-5B3CCD38302C}"/>
              </a:ext>
            </a:extLst>
          </p:cNvPr>
          <p:cNvGrpSpPr/>
          <p:nvPr/>
        </p:nvGrpSpPr>
        <p:grpSpPr>
          <a:xfrm>
            <a:off x="7109204" y="2197010"/>
            <a:ext cx="862776" cy="523220"/>
            <a:chOff x="3518823" y="2481252"/>
            <a:chExt cx="862776" cy="523220"/>
          </a:xfrm>
        </p:grpSpPr>
        <p:grpSp>
          <p:nvGrpSpPr>
            <p:cNvPr id="52" name="群組 108">
              <a:extLst>
                <a:ext uri="{FF2B5EF4-FFF2-40B4-BE49-F238E27FC236}">
                  <a16:creationId xmlns:a16="http://schemas.microsoft.com/office/drawing/2014/main" id="{D65A2F07-5CCB-F3F7-23B6-E8E809FF318A}"/>
                </a:ext>
              </a:extLst>
            </p:cNvPr>
            <p:cNvGrpSpPr/>
            <p:nvPr/>
          </p:nvGrpSpPr>
          <p:grpSpPr>
            <a:xfrm>
              <a:off x="3518823" y="2481252"/>
              <a:ext cx="311569" cy="523220"/>
              <a:chOff x="3518823" y="2481252"/>
              <a:chExt cx="311569" cy="523220"/>
            </a:xfrm>
          </p:grpSpPr>
          <p:sp>
            <p:nvSpPr>
              <p:cNvPr id="55" name="矩形 111">
                <a:extLst>
                  <a:ext uri="{FF2B5EF4-FFF2-40B4-BE49-F238E27FC236}">
                    <a16:creationId xmlns:a16="http://schemas.microsoft.com/office/drawing/2014/main" id="{7EA6ECDF-89A8-82F4-5AFE-675F5AF44BCB}"/>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56" name="文字方塊 112">
                <a:extLst>
                  <a:ext uri="{FF2B5EF4-FFF2-40B4-BE49-F238E27FC236}">
                    <a16:creationId xmlns:a16="http://schemas.microsoft.com/office/drawing/2014/main" id="{F7A627A1-BA3D-C0A5-84D4-BBF874539985}"/>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53" name="文字方塊 109">
                  <a:extLst>
                    <a:ext uri="{FF2B5EF4-FFF2-40B4-BE49-F238E27FC236}">
                      <a16:creationId xmlns:a16="http://schemas.microsoft.com/office/drawing/2014/main" id="{034D9436-6AD4-D081-9ADB-69DA28F4F96B}"/>
                    </a:ext>
                  </a:extLst>
                </p:cNvPr>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1</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54" name="直線單箭頭接點 110">
              <a:extLst>
                <a:ext uri="{FF2B5EF4-FFF2-40B4-BE49-F238E27FC236}">
                  <a16:creationId xmlns:a16="http://schemas.microsoft.com/office/drawing/2014/main" id="{BF7B8F05-337A-072A-E25B-B94EB317740E}"/>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113">
            <a:extLst>
              <a:ext uri="{FF2B5EF4-FFF2-40B4-BE49-F238E27FC236}">
                <a16:creationId xmlns:a16="http://schemas.microsoft.com/office/drawing/2014/main" id="{54080D4D-F71E-827D-10D9-90034BA4CF95}"/>
              </a:ext>
            </a:extLst>
          </p:cNvPr>
          <p:cNvGrpSpPr/>
          <p:nvPr/>
        </p:nvGrpSpPr>
        <p:grpSpPr>
          <a:xfrm>
            <a:off x="7120736" y="3062991"/>
            <a:ext cx="862776" cy="523220"/>
            <a:chOff x="3518823" y="2481252"/>
            <a:chExt cx="862776" cy="523220"/>
          </a:xfrm>
        </p:grpSpPr>
        <p:grpSp>
          <p:nvGrpSpPr>
            <p:cNvPr id="58" name="群組 114">
              <a:extLst>
                <a:ext uri="{FF2B5EF4-FFF2-40B4-BE49-F238E27FC236}">
                  <a16:creationId xmlns:a16="http://schemas.microsoft.com/office/drawing/2014/main" id="{C664AFFA-A19E-5528-0DE4-DE0E504EEA12}"/>
                </a:ext>
              </a:extLst>
            </p:cNvPr>
            <p:cNvGrpSpPr/>
            <p:nvPr/>
          </p:nvGrpSpPr>
          <p:grpSpPr>
            <a:xfrm>
              <a:off x="3518823" y="2481252"/>
              <a:ext cx="311569" cy="523220"/>
              <a:chOff x="3518823" y="2481252"/>
              <a:chExt cx="311569" cy="523220"/>
            </a:xfrm>
          </p:grpSpPr>
          <p:sp>
            <p:nvSpPr>
              <p:cNvPr id="61" name="矩形 117">
                <a:extLst>
                  <a:ext uri="{FF2B5EF4-FFF2-40B4-BE49-F238E27FC236}">
                    <a16:creationId xmlns:a16="http://schemas.microsoft.com/office/drawing/2014/main" id="{04E666A9-FCB9-5609-F606-2E96219D78B1}"/>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62" name="文字方塊 118">
                <a:extLst>
                  <a:ext uri="{FF2B5EF4-FFF2-40B4-BE49-F238E27FC236}">
                    <a16:creationId xmlns:a16="http://schemas.microsoft.com/office/drawing/2014/main" id="{7E0A56E5-6F8F-0ACB-7764-A6509CF4BD80}"/>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59" name="文字方塊 115">
                  <a:extLst>
                    <a:ext uri="{FF2B5EF4-FFF2-40B4-BE49-F238E27FC236}">
                      <a16:creationId xmlns:a16="http://schemas.microsoft.com/office/drawing/2014/main" id="{27C02F08-54F3-94AF-B8E6-5492D61DA673}"/>
                    </a:ext>
                  </a:extLst>
                </p:cNvPr>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2</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60" name="直線單箭頭接點 116">
              <a:extLst>
                <a:ext uri="{FF2B5EF4-FFF2-40B4-BE49-F238E27FC236}">
                  <a16:creationId xmlns:a16="http://schemas.microsoft.com/office/drawing/2014/main" id="{056B8028-17FB-0642-9912-94E235A8BA8D}"/>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119">
            <a:extLst>
              <a:ext uri="{FF2B5EF4-FFF2-40B4-BE49-F238E27FC236}">
                <a16:creationId xmlns:a16="http://schemas.microsoft.com/office/drawing/2014/main" id="{203DB01A-FCC0-BCAB-47EE-9D8051EDA096}"/>
              </a:ext>
            </a:extLst>
          </p:cNvPr>
          <p:cNvGrpSpPr/>
          <p:nvPr/>
        </p:nvGrpSpPr>
        <p:grpSpPr>
          <a:xfrm>
            <a:off x="7119717" y="3928972"/>
            <a:ext cx="862776" cy="523220"/>
            <a:chOff x="3518823" y="2481252"/>
            <a:chExt cx="862776" cy="523220"/>
          </a:xfrm>
        </p:grpSpPr>
        <p:grpSp>
          <p:nvGrpSpPr>
            <p:cNvPr id="64" name="群組 120">
              <a:extLst>
                <a:ext uri="{FF2B5EF4-FFF2-40B4-BE49-F238E27FC236}">
                  <a16:creationId xmlns:a16="http://schemas.microsoft.com/office/drawing/2014/main" id="{A01C7346-587F-59A7-4130-9B9BAD5753BA}"/>
                </a:ext>
              </a:extLst>
            </p:cNvPr>
            <p:cNvGrpSpPr/>
            <p:nvPr/>
          </p:nvGrpSpPr>
          <p:grpSpPr>
            <a:xfrm>
              <a:off x="3518823" y="2481252"/>
              <a:ext cx="311569" cy="523220"/>
              <a:chOff x="3518823" y="2481252"/>
              <a:chExt cx="311569" cy="523220"/>
            </a:xfrm>
          </p:grpSpPr>
          <p:sp>
            <p:nvSpPr>
              <p:cNvPr id="67" name="矩形 123">
                <a:extLst>
                  <a:ext uri="{FF2B5EF4-FFF2-40B4-BE49-F238E27FC236}">
                    <a16:creationId xmlns:a16="http://schemas.microsoft.com/office/drawing/2014/main" id="{C9B24261-6E07-4FEF-5FDA-80E2C4698D68}"/>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68" name="文字方塊 124">
                <a:extLst>
                  <a:ext uri="{FF2B5EF4-FFF2-40B4-BE49-F238E27FC236}">
                    <a16:creationId xmlns:a16="http://schemas.microsoft.com/office/drawing/2014/main" id="{5020AB5C-4C55-1D0A-2813-62BD65B17AE7}"/>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65" name="文字方塊 121">
                  <a:extLst>
                    <a:ext uri="{FF2B5EF4-FFF2-40B4-BE49-F238E27FC236}">
                      <a16:creationId xmlns:a16="http://schemas.microsoft.com/office/drawing/2014/main" id="{AB9637BC-0543-FA94-1687-F80D3B3F9D45}"/>
                    </a:ext>
                  </a:extLst>
                </p:cNvPr>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4</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66" name="直線單箭頭接點 122">
              <a:extLst>
                <a:ext uri="{FF2B5EF4-FFF2-40B4-BE49-F238E27FC236}">
                  <a16:creationId xmlns:a16="http://schemas.microsoft.com/office/drawing/2014/main" id="{ADBA2860-F111-3998-3A3C-881F695B2963}"/>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125">
            <a:extLst>
              <a:ext uri="{FF2B5EF4-FFF2-40B4-BE49-F238E27FC236}">
                <a16:creationId xmlns:a16="http://schemas.microsoft.com/office/drawing/2014/main" id="{207460CC-0AC1-570A-5585-8208BB882B3C}"/>
              </a:ext>
            </a:extLst>
          </p:cNvPr>
          <p:cNvGrpSpPr/>
          <p:nvPr/>
        </p:nvGrpSpPr>
        <p:grpSpPr>
          <a:xfrm>
            <a:off x="7117897" y="4871136"/>
            <a:ext cx="877290" cy="523220"/>
            <a:chOff x="3518823" y="2481252"/>
            <a:chExt cx="877290" cy="523220"/>
          </a:xfrm>
        </p:grpSpPr>
        <p:grpSp>
          <p:nvGrpSpPr>
            <p:cNvPr id="70" name="群組 126">
              <a:extLst>
                <a:ext uri="{FF2B5EF4-FFF2-40B4-BE49-F238E27FC236}">
                  <a16:creationId xmlns:a16="http://schemas.microsoft.com/office/drawing/2014/main" id="{75DB6C38-3252-EA74-31D5-EB585A91722B}"/>
                </a:ext>
              </a:extLst>
            </p:cNvPr>
            <p:cNvGrpSpPr/>
            <p:nvPr/>
          </p:nvGrpSpPr>
          <p:grpSpPr>
            <a:xfrm>
              <a:off x="3518823" y="2481252"/>
              <a:ext cx="311569" cy="523220"/>
              <a:chOff x="3518823" y="2481252"/>
              <a:chExt cx="311569" cy="523220"/>
            </a:xfrm>
          </p:grpSpPr>
          <p:sp>
            <p:nvSpPr>
              <p:cNvPr id="73" name="矩形 129">
                <a:extLst>
                  <a:ext uri="{FF2B5EF4-FFF2-40B4-BE49-F238E27FC236}">
                    <a16:creationId xmlns:a16="http://schemas.microsoft.com/office/drawing/2014/main" id="{E467B332-12A7-EA4A-C7B8-4EA4C0209DCA}"/>
                  </a:ext>
                </a:extLst>
              </p:cNvPr>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a:solidFill>
                    <a:prstClr val="black"/>
                  </a:solidFill>
                  <a:latin typeface="Calibri" panose="020F0502020204030204"/>
                  <a:ea typeface="新細明體" panose="02020500000000000000" pitchFamily="18" charset="-120"/>
                </a:endParaRPr>
              </a:p>
            </p:txBody>
          </p:sp>
          <p:sp>
            <p:nvSpPr>
              <p:cNvPr id="74" name="文字方塊 130">
                <a:extLst>
                  <a:ext uri="{FF2B5EF4-FFF2-40B4-BE49-F238E27FC236}">
                    <a16:creationId xmlns:a16="http://schemas.microsoft.com/office/drawing/2014/main" id="{EFFDB644-E507-1D1D-82AB-53DE40BCB38C}"/>
                  </a:ext>
                </a:extLst>
              </p:cNvPr>
              <p:cNvSpPr txBox="1"/>
              <p:nvPr/>
            </p:nvSpPr>
            <p:spPr>
              <a:xfrm>
                <a:off x="3530355" y="2481252"/>
                <a:ext cx="300037" cy="523220"/>
              </a:xfrm>
              <a:prstGeom prst="rect">
                <a:avLst/>
              </a:prstGeom>
              <a:noFill/>
            </p:spPr>
            <p:txBody>
              <a:bodyPr wrap="square" rtlCol="0">
                <a:spAutoFit/>
              </a:bodyPr>
              <a:lstStyle/>
              <a:p>
                <a:pPr algn="ctr">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71" name="文字方塊 127">
                  <a:extLst>
                    <a:ext uri="{FF2B5EF4-FFF2-40B4-BE49-F238E27FC236}">
                      <a16:creationId xmlns:a16="http://schemas.microsoft.com/office/drawing/2014/main" id="{AC81D569-74F6-AA81-5B3E-46909BFA8BEA}"/>
                    </a:ext>
                  </a:extLst>
                </p:cNvPr>
                <p:cNvSpPr txBox="1"/>
                <p:nvPr/>
              </p:nvSpPr>
              <p:spPr>
                <a:xfrm>
                  <a:off x="4157266"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3</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72" name="直線單箭頭接點 128">
              <a:extLst>
                <a:ext uri="{FF2B5EF4-FFF2-40B4-BE49-F238E27FC236}">
                  <a16:creationId xmlns:a16="http://schemas.microsoft.com/office/drawing/2014/main" id="{A73E3BC3-A498-353C-5BD7-C4C1978C824B}"/>
                </a:ext>
              </a:extLst>
            </p:cNvPr>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131">
                <a:extLst>
                  <a:ext uri="{FF2B5EF4-FFF2-40B4-BE49-F238E27FC236}">
                    <a16:creationId xmlns:a16="http://schemas.microsoft.com/office/drawing/2014/main" id="{9DB58535-C173-65F9-DF13-20C2C06D8EB5}"/>
                  </a:ext>
                </a:extLst>
              </p:cNvPr>
              <p:cNvSpPr txBox="1"/>
              <p:nvPr/>
            </p:nvSpPr>
            <p:spPr>
              <a:xfrm>
                <a:off x="9702532" y="2729965"/>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2</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75" name="文字方塊 131">
                <a:extLst>
                  <a:ext uri="{FF2B5EF4-FFF2-40B4-BE49-F238E27FC236}">
                    <a16:creationId xmlns:a16="http://schemas.microsoft.com/office/drawing/2014/main" id="{9DB58535-C173-65F9-DF13-20C2C06D8EB5}"/>
                  </a:ext>
                </a:extLst>
              </p:cNvPr>
              <p:cNvSpPr txBox="1">
                <a:spLocks noRot="1" noChangeAspect="1" noMove="1" noResize="1" noEditPoints="1" noAdjustHandles="1" noChangeArrowheads="1" noChangeShapeType="1" noTextEdit="1"/>
              </p:cNvSpPr>
              <p:nvPr/>
            </p:nvSpPr>
            <p:spPr>
              <a:xfrm>
                <a:off x="9702532" y="2729965"/>
                <a:ext cx="238848" cy="369332"/>
              </a:xfrm>
              <a:prstGeom prst="rect">
                <a:avLst/>
              </a:prstGeom>
              <a:blipFill>
                <a:blip r:embed="rId18"/>
                <a:stretch>
                  <a:fillRect l="-26190" r="-23810" b="-3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132">
                <a:extLst>
                  <a:ext uri="{FF2B5EF4-FFF2-40B4-BE49-F238E27FC236}">
                    <a16:creationId xmlns:a16="http://schemas.microsoft.com/office/drawing/2014/main" id="{88D6910C-84C7-2652-A52D-122EA6AA5359}"/>
                  </a:ext>
                </a:extLst>
              </p:cNvPr>
              <p:cNvSpPr txBox="1"/>
              <p:nvPr/>
            </p:nvSpPr>
            <p:spPr>
              <a:xfrm>
                <a:off x="9706178" y="4543803"/>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400" i="1">
                          <a:solidFill>
                            <a:prstClr val="white"/>
                          </a:solidFill>
                          <a:latin typeface="Cambria Math" panose="02040503050406030204" pitchFamily="18" charset="0"/>
                        </a:rPr>
                        <m:t>4</m:t>
                      </m:r>
                    </m:oMath>
                  </m:oMathPara>
                </a14:m>
                <a:endParaRPr lang="zh-TW" altLang="en-US" sz="2400" dirty="0">
                  <a:solidFill>
                    <a:prstClr val="white"/>
                  </a:solidFill>
                  <a:latin typeface="Calibri" panose="020F0502020204030204"/>
                  <a:ea typeface="新細明體" panose="02020500000000000000" pitchFamily="18" charset="-120"/>
                </a:endParaRPr>
              </a:p>
            </p:txBody>
          </p:sp>
        </mc:Choice>
        <mc:Fallback xmlns="">
          <p:sp>
            <p:nvSpPr>
              <p:cNvPr id="76" name="文字方塊 132">
                <a:extLst>
                  <a:ext uri="{FF2B5EF4-FFF2-40B4-BE49-F238E27FC236}">
                    <a16:creationId xmlns:a16="http://schemas.microsoft.com/office/drawing/2014/main" id="{88D6910C-84C7-2652-A52D-122EA6AA5359}"/>
                  </a:ext>
                </a:extLst>
              </p:cNvPr>
              <p:cNvSpPr txBox="1">
                <a:spLocks noRot="1" noChangeAspect="1" noMove="1" noResize="1" noEditPoints="1" noAdjustHandles="1" noChangeArrowheads="1" noChangeShapeType="1" noTextEdit="1"/>
              </p:cNvSpPr>
              <p:nvPr/>
            </p:nvSpPr>
            <p:spPr>
              <a:xfrm>
                <a:off x="9706178" y="4543803"/>
                <a:ext cx="238848" cy="369332"/>
              </a:xfrm>
              <a:prstGeom prst="rect">
                <a:avLst/>
              </a:prstGeom>
              <a:blipFill>
                <a:blip r:embed="rId19"/>
                <a:stretch>
                  <a:fillRect l="-23810" r="-26190" b="-3125"/>
                </a:stretch>
              </a:blipFill>
            </p:spPr>
            <p:txBody>
              <a:bodyPr/>
              <a:lstStyle/>
              <a:p>
                <a:r>
                  <a:rPr lang="zh-CN" altLang="en-US">
                    <a:noFill/>
                  </a:rPr>
                  <a:t> </a:t>
                </a:r>
              </a:p>
            </p:txBody>
          </p:sp>
        </mc:Fallback>
      </mc:AlternateContent>
      <p:cxnSp>
        <p:nvCxnSpPr>
          <p:cNvPr id="77" name="直線單箭頭接點 143">
            <a:extLst>
              <a:ext uri="{FF2B5EF4-FFF2-40B4-BE49-F238E27FC236}">
                <a16:creationId xmlns:a16="http://schemas.microsoft.com/office/drawing/2014/main" id="{1DED5BA6-8E24-310C-E76A-5733008F4B9D}"/>
              </a:ext>
            </a:extLst>
          </p:cNvPr>
          <p:cNvCxnSpPr/>
          <p:nvPr/>
        </p:nvCxnSpPr>
        <p:spPr>
          <a:xfrm>
            <a:off x="5588627" y="2925551"/>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45">
            <a:extLst>
              <a:ext uri="{FF2B5EF4-FFF2-40B4-BE49-F238E27FC236}">
                <a16:creationId xmlns:a16="http://schemas.microsoft.com/office/drawing/2014/main" id="{0F9469E5-5031-A81E-8CFC-A0395C9ACF1B}"/>
              </a:ext>
            </a:extLst>
          </p:cNvPr>
          <p:cNvCxnSpPr/>
          <p:nvPr/>
        </p:nvCxnSpPr>
        <p:spPr>
          <a:xfrm>
            <a:off x="5597624" y="4735301"/>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146">
            <a:extLst>
              <a:ext uri="{FF2B5EF4-FFF2-40B4-BE49-F238E27FC236}">
                <a16:creationId xmlns:a16="http://schemas.microsoft.com/office/drawing/2014/main" id="{4AF2D062-22B0-4B37-35C8-72ED64FE5C6D}"/>
              </a:ext>
            </a:extLst>
          </p:cNvPr>
          <p:cNvCxnSpPr/>
          <p:nvPr/>
        </p:nvCxnSpPr>
        <p:spPr>
          <a:xfrm>
            <a:off x="9432137" y="2923511"/>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147">
            <a:extLst>
              <a:ext uri="{FF2B5EF4-FFF2-40B4-BE49-F238E27FC236}">
                <a16:creationId xmlns:a16="http://schemas.microsoft.com/office/drawing/2014/main" id="{37C2B8F6-DECC-B1C2-276B-C974A369493E}"/>
              </a:ext>
            </a:extLst>
          </p:cNvPr>
          <p:cNvCxnSpPr/>
          <p:nvPr/>
        </p:nvCxnSpPr>
        <p:spPr>
          <a:xfrm>
            <a:off x="9441134" y="4733261"/>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151">
            <a:extLst>
              <a:ext uri="{FF2B5EF4-FFF2-40B4-BE49-F238E27FC236}">
                <a16:creationId xmlns:a16="http://schemas.microsoft.com/office/drawing/2014/main" id="{EE520B6D-D1D7-C05C-BBEC-E16503B20A74}"/>
              </a:ext>
            </a:extLst>
          </p:cNvPr>
          <p:cNvCxnSpPr>
            <a:endCxn id="27" idx="1"/>
          </p:cNvCxnSpPr>
          <p:nvPr/>
        </p:nvCxnSpPr>
        <p:spPr>
          <a:xfrm flipV="1">
            <a:off x="2134077" y="2471213"/>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152">
            <a:extLst>
              <a:ext uri="{FF2B5EF4-FFF2-40B4-BE49-F238E27FC236}">
                <a16:creationId xmlns:a16="http://schemas.microsoft.com/office/drawing/2014/main" id="{2B6D32F6-1503-33E7-8224-33486574D3D9}"/>
              </a:ext>
            </a:extLst>
          </p:cNvPr>
          <p:cNvCxnSpPr>
            <a:stCxn id="17" idx="3"/>
            <a:endCxn id="34" idx="1"/>
          </p:cNvCxnSpPr>
          <p:nvPr/>
        </p:nvCxnSpPr>
        <p:spPr>
          <a:xfrm>
            <a:off x="2162725" y="3284599"/>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162">
            <a:extLst>
              <a:ext uri="{FF2B5EF4-FFF2-40B4-BE49-F238E27FC236}">
                <a16:creationId xmlns:a16="http://schemas.microsoft.com/office/drawing/2014/main" id="{B58606F6-4D11-1E84-BA0E-6DB5EF82DBF1}"/>
              </a:ext>
            </a:extLst>
          </p:cNvPr>
          <p:cNvCxnSpPr>
            <a:stCxn id="16" idx="3"/>
            <a:endCxn id="39" idx="1"/>
          </p:cNvCxnSpPr>
          <p:nvPr/>
        </p:nvCxnSpPr>
        <p:spPr>
          <a:xfrm>
            <a:off x="2167488" y="3320317"/>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165">
            <a:extLst>
              <a:ext uri="{FF2B5EF4-FFF2-40B4-BE49-F238E27FC236}">
                <a16:creationId xmlns:a16="http://schemas.microsoft.com/office/drawing/2014/main" id="{5D51B486-23A6-5385-BA98-3B39A252DD19}"/>
              </a:ext>
            </a:extLst>
          </p:cNvPr>
          <p:cNvCxnSpPr>
            <a:stCxn id="16" idx="3"/>
            <a:endCxn id="46" idx="1"/>
          </p:cNvCxnSpPr>
          <p:nvPr/>
        </p:nvCxnSpPr>
        <p:spPr>
          <a:xfrm>
            <a:off x="2167488" y="3320318"/>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168">
            <a:extLst>
              <a:ext uri="{FF2B5EF4-FFF2-40B4-BE49-F238E27FC236}">
                <a16:creationId xmlns:a16="http://schemas.microsoft.com/office/drawing/2014/main" id="{9D149971-D7C1-0406-7FC6-6F1716C4B4B4}"/>
              </a:ext>
            </a:extLst>
          </p:cNvPr>
          <p:cNvCxnSpPr>
            <a:stCxn id="20" idx="3"/>
            <a:endCxn id="27" idx="1"/>
          </p:cNvCxnSpPr>
          <p:nvPr/>
        </p:nvCxnSpPr>
        <p:spPr>
          <a:xfrm flipV="1">
            <a:off x="2203091" y="2471214"/>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171">
            <a:extLst>
              <a:ext uri="{FF2B5EF4-FFF2-40B4-BE49-F238E27FC236}">
                <a16:creationId xmlns:a16="http://schemas.microsoft.com/office/drawing/2014/main" id="{E2698C77-3AFF-455A-C0C9-21F579B4E623}"/>
              </a:ext>
            </a:extLst>
          </p:cNvPr>
          <p:cNvCxnSpPr>
            <a:stCxn id="20" idx="3"/>
            <a:endCxn id="33" idx="1"/>
          </p:cNvCxnSpPr>
          <p:nvPr/>
        </p:nvCxnSpPr>
        <p:spPr>
          <a:xfrm flipV="1">
            <a:off x="2203091" y="3337194"/>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76">
            <a:extLst>
              <a:ext uri="{FF2B5EF4-FFF2-40B4-BE49-F238E27FC236}">
                <a16:creationId xmlns:a16="http://schemas.microsoft.com/office/drawing/2014/main" id="{FF211293-B9E6-FDAC-DB63-EE0980AD7071}"/>
              </a:ext>
            </a:extLst>
          </p:cNvPr>
          <p:cNvCxnSpPr>
            <a:stCxn id="20" idx="3"/>
            <a:endCxn id="45" idx="1"/>
          </p:cNvCxnSpPr>
          <p:nvPr/>
        </p:nvCxnSpPr>
        <p:spPr>
          <a:xfrm>
            <a:off x="2203090" y="4134321"/>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177">
            <a:extLst>
              <a:ext uri="{FF2B5EF4-FFF2-40B4-BE49-F238E27FC236}">
                <a16:creationId xmlns:a16="http://schemas.microsoft.com/office/drawing/2014/main" id="{798D6202-97F5-60A6-5B1F-685C109EFE2D}"/>
              </a:ext>
            </a:extLst>
          </p:cNvPr>
          <p:cNvCxnSpPr>
            <a:stCxn id="20" idx="3"/>
            <a:endCxn id="39" idx="1"/>
          </p:cNvCxnSpPr>
          <p:nvPr/>
        </p:nvCxnSpPr>
        <p:spPr>
          <a:xfrm>
            <a:off x="2203090" y="4134321"/>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182">
            <a:extLst>
              <a:ext uri="{FF2B5EF4-FFF2-40B4-BE49-F238E27FC236}">
                <a16:creationId xmlns:a16="http://schemas.microsoft.com/office/drawing/2014/main" id="{8B3F39FA-0670-AAC5-5D57-87F2257A03B8}"/>
              </a:ext>
            </a:extLst>
          </p:cNvPr>
          <p:cNvCxnSpPr>
            <a:stCxn id="47" idx="3"/>
          </p:cNvCxnSpPr>
          <p:nvPr/>
        </p:nvCxnSpPr>
        <p:spPr>
          <a:xfrm flipV="1">
            <a:off x="6079286" y="2467581"/>
            <a:ext cx="1003733" cy="41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183">
            <a:extLst>
              <a:ext uri="{FF2B5EF4-FFF2-40B4-BE49-F238E27FC236}">
                <a16:creationId xmlns:a16="http://schemas.microsoft.com/office/drawing/2014/main" id="{F588729B-7C87-3E06-577A-49FDECB6401C}"/>
              </a:ext>
            </a:extLst>
          </p:cNvPr>
          <p:cNvCxnSpPr>
            <a:stCxn id="47" idx="3"/>
          </p:cNvCxnSpPr>
          <p:nvPr/>
        </p:nvCxnSpPr>
        <p:spPr>
          <a:xfrm>
            <a:off x="6079286" y="2886402"/>
            <a:ext cx="1026797" cy="434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184">
            <a:extLst>
              <a:ext uri="{FF2B5EF4-FFF2-40B4-BE49-F238E27FC236}">
                <a16:creationId xmlns:a16="http://schemas.microsoft.com/office/drawing/2014/main" id="{256FDE92-812A-B56D-3A0F-0FF302E6DBFC}"/>
              </a:ext>
            </a:extLst>
          </p:cNvPr>
          <p:cNvCxnSpPr>
            <a:stCxn id="47" idx="3"/>
          </p:cNvCxnSpPr>
          <p:nvPr/>
        </p:nvCxnSpPr>
        <p:spPr>
          <a:xfrm>
            <a:off x="6079285" y="2886402"/>
            <a:ext cx="1014246" cy="13131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185">
            <a:extLst>
              <a:ext uri="{FF2B5EF4-FFF2-40B4-BE49-F238E27FC236}">
                <a16:creationId xmlns:a16="http://schemas.microsoft.com/office/drawing/2014/main" id="{39B1AD1D-A449-6461-500C-A0617A1A72CB}"/>
              </a:ext>
            </a:extLst>
          </p:cNvPr>
          <p:cNvCxnSpPr>
            <a:stCxn id="47" idx="3"/>
          </p:cNvCxnSpPr>
          <p:nvPr/>
        </p:nvCxnSpPr>
        <p:spPr>
          <a:xfrm>
            <a:off x="6079285" y="2886401"/>
            <a:ext cx="1023958" cy="22427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186">
            <a:extLst>
              <a:ext uri="{FF2B5EF4-FFF2-40B4-BE49-F238E27FC236}">
                <a16:creationId xmlns:a16="http://schemas.microsoft.com/office/drawing/2014/main" id="{DAA346C2-8E12-78B5-2640-E92094C499D5}"/>
              </a:ext>
            </a:extLst>
          </p:cNvPr>
          <p:cNvCxnSpPr>
            <a:stCxn id="48" idx="3"/>
          </p:cNvCxnSpPr>
          <p:nvPr/>
        </p:nvCxnSpPr>
        <p:spPr>
          <a:xfrm flipV="1">
            <a:off x="6066226" y="2467581"/>
            <a:ext cx="1016793" cy="2229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187">
            <a:extLst>
              <a:ext uri="{FF2B5EF4-FFF2-40B4-BE49-F238E27FC236}">
                <a16:creationId xmlns:a16="http://schemas.microsoft.com/office/drawing/2014/main" id="{5CCA9C96-EDCE-A27E-BAB7-B2EBDBEAB46F}"/>
              </a:ext>
            </a:extLst>
          </p:cNvPr>
          <p:cNvCxnSpPr>
            <a:stCxn id="48" idx="3"/>
          </p:cNvCxnSpPr>
          <p:nvPr/>
        </p:nvCxnSpPr>
        <p:spPr>
          <a:xfrm flipV="1">
            <a:off x="6066226" y="3333561"/>
            <a:ext cx="1028325" cy="136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188">
            <a:extLst>
              <a:ext uri="{FF2B5EF4-FFF2-40B4-BE49-F238E27FC236}">
                <a16:creationId xmlns:a16="http://schemas.microsoft.com/office/drawing/2014/main" id="{5C13EA6D-DD33-13A0-9D44-9D9870066591}"/>
              </a:ext>
            </a:extLst>
          </p:cNvPr>
          <p:cNvCxnSpPr>
            <a:stCxn id="48" idx="3"/>
          </p:cNvCxnSpPr>
          <p:nvPr/>
        </p:nvCxnSpPr>
        <p:spPr>
          <a:xfrm>
            <a:off x="6066225" y="4697574"/>
            <a:ext cx="1025486" cy="444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89">
            <a:extLst>
              <a:ext uri="{FF2B5EF4-FFF2-40B4-BE49-F238E27FC236}">
                <a16:creationId xmlns:a16="http://schemas.microsoft.com/office/drawing/2014/main" id="{56F6C881-115F-E594-5C0C-93A65876725D}"/>
              </a:ext>
            </a:extLst>
          </p:cNvPr>
          <p:cNvCxnSpPr>
            <a:stCxn id="48" idx="3"/>
          </p:cNvCxnSpPr>
          <p:nvPr/>
        </p:nvCxnSpPr>
        <p:spPr>
          <a:xfrm flipV="1">
            <a:off x="6066225" y="4199543"/>
            <a:ext cx="1027306" cy="498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198">
            <a:extLst>
              <a:ext uri="{FF2B5EF4-FFF2-40B4-BE49-F238E27FC236}">
                <a16:creationId xmlns:a16="http://schemas.microsoft.com/office/drawing/2014/main" id="{A59FB087-8EB7-48BE-F2FE-E33A77D2686B}"/>
              </a:ext>
            </a:extLst>
          </p:cNvPr>
          <p:cNvCxnSpPr>
            <a:stCxn id="53" idx="3"/>
            <a:endCxn id="49" idx="2"/>
          </p:cNvCxnSpPr>
          <p:nvPr/>
        </p:nvCxnSpPr>
        <p:spPr>
          <a:xfrm>
            <a:off x="7971980" y="2446121"/>
            <a:ext cx="638956" cy="442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199">
            <a:extLst>
              <a:ext uri="{FF2B5EF4-FFF2-40B4-BE49-F238E27FC236}">
                <a16:creationId xmlns:a16="http://schemas.microsoft.com/office/drawing/2014/main" id="{ECC6D839-1F5C-0C8C-9651-3CFEA5AF89C4}"/>
              </a:ext>
            </a:extLst>
          </p:cNvPr>
          <p:cNvCxnSpPr>
            <a:endCxn id="49" idx="2"/>
          </p:cNvCxnSpPr>
          <p:nvPr/>
        </p:nvCxnSpPr>
        <p:spPr>
          <a:xfrm flipV="1">
            <a:off x="8074598" y="2888166"/>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205">
            <a:extLst>
              <a:ext uri="{FF2B5EF4-FFF2-40B4-BE49-F238E27FC236}">
                <a16:creationId xmlns:a16="http://schemas.microsoft.com/office/drawing/2014/main" id="{667513B7-0ACF-4346-E6DA-10AACD0BAD3A}"/>
              </a:ext>
            </a:extLst>
          </p:cNvPr>
          <p:cNvCxnSpPr>
            <a:endCxn id="50" idx="2"/>
          </p:cNvCxnSpPr>
          <p:nvPr/>
        </p:nvCxnSpPr>
        <p:spPr>
          <a:xfrm>
            <a:off x="8095388" y="4222836"/>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208">
            <a:extLst>
              <a:ext uri="{FF2B5EF4-FFF2-40B4-BE49-F238E27FC236}">
                <a16:creationId xmlns:a16="http://schemas.microsoft.com/office/drawing/2014/main" id="{06F79995-A65B-19D2-D3BB-8AECDB97E6DE}"/>
              </a:ext>
            </a:extLst>
          </p:cNvPr>
          <p:cNvCxnSpPr>
            <a:stCxn id="71" idx="3"/>
            <a:endCxn id="50" idx="2"/>
          </p:cNvCxnSpPr>
          <p:nvPr/>
        </p:nvCxnSpPr>
        <p:spPr>
          <a:xfrm flipV="1">
            <a:off x="7995188" y="4714720"/>
            <a:ext cx="623603" cy="405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218">
            <a:extLst>
              <a:ext uri="{FF2B5EF4-FFF2-40B4-BE49-F238E27FC236}">
                <a16:creationId xmlns:a16="http://schemas.microsoft.com/office/drawing/2014/main" id="{BDF7F6C4-38FF-32DD-1B58-740F4DFF1022}"/>
              </a:ext>
            </a:extLst>
          </p:cNvPr>
          <p:cNvCxnSpPr/>
          <p:nvPr/>
        </p:nvCxnSpPr>
        <p:spPr>
          <a:xfrm>
            <a:off x="4274221" y="2458201"/>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219">
            <a:extLst>
              <a:ext uri="{FF2B5EF4-FFF2-40B4-BE49-F238E27FC236}">
                <a16:creationId xmlns:a16="http://schemas.microsoft.com/office/drawing/2014/main" id="{C71A3D74-9938-E563-5CA0-9CF7BD569169}"/>
              </a:ext>
            </a:extLst>
          </p:cNvPr>
          <p:cNvCxnSpPr/>
          <p:nvPr/>
        </p:nvCxnSpPr>
        <p:spPr>
          <a:xfrm flipV="1">
            <a:off x="4240069" y="2898098"/>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220">
            <a:extLst>
              <a:ext uri="{FF2B5EF4-FFF2-40B4-BE49-F238E27FC236}">
                <a16:creationId xmlns:a16="http://schemas.microsoft.com/office/drawing/2014/main" id="{506C7DD6-48AF-4CE7-582F-2126288B67CA}"/>
              </a:ext>
            </a:extLst>
          </p:cNvPr>
          <p:cNvCxnSpPr/>
          <p:nvPr/>
        </p:nvCxnSpPr>
        <p:spPr>
          <a:xfrm>
            <a:off x="4260859" y="4232768"/>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221">
            <a:extLst>
              <a:ext uri="{FF2B5EF4-FFF2-40B4-BE49-F238E27FC236}">
                <a16:creationId xmlns:a16="http://schemas.microsoft.com/office/drawing/2014/main" id="{B052FED9-0C63-2966-B66B-27A6F50ED325}"/>
              </a:ext>
            </a:extLst>
          </p:cNvPr>
          <p:cNvCxnSpPr/>
          <p:nvPr/>
        </p:nvCxnSpPr>
        <p:spPr>
          <a:xfrm flipV="1">
            <a:off x="4282913" y="472465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4">
            <a:extLst>
              <a:ext uri="{FF2B5EF4-FFF2-40B4-BE49-F238E27FC236}">
                <a16:creationId xmlns:a16="http://schemas.microsoft.com/office/drawing/2014/main" id="{A48E7061-3910-E96D-9DD9-F378026C6059}"/>
              </a:ext>
            </a:extLst>
          </p:cNvPr>
          <p:cNvSpPr/>
          <p:nvPr/>
        </p:nvSpPr>
        <p:spPr>
          <a:xfrm>
            <a:off x="3839162" y="1574590"/>
            <a:ext cx="425327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defRPr/>
            </a:pPr>
            <a:r>
              <a:rPr lang="en-US" altLang="zh-TW" sz="2400" dirty="0" err="1">
                <a:solidFill>
                  <a:prstClr val="white"/>
                </a:solidFill>
                <a:latin typeface="+mn-ea"/>
              </a:rPr>
              <a:t>ReLU</a:t>
            </a:r>
            <a:r>
              <a:rPr lang="en-US" altLang="zh-TW" sz="2400" dirty="0">
                <a:solidFill>
                  <a:prstClr val="white"/>
                </a:solidFill>
                <a:latin typeface="+mn-ea"/>
              </a:rPr>
              <a:t> </a:t>
            </a:r>
            <a:r>
              <a:rPr lang="zh-TW" altLang="en-US" sz="2400" dirty="0">
                <a:solidFill>
                  <a:prstClr val="white"/>
                </a:solidFill>
                <a:latin typeface="+mn-ea"/>
              </a:rPr>
              <a:t>是</a:t>
            </a:r>
            <a:r>
              <a:rPr lang="en-US" altLang="zh-TW" sz="2400" dirty="0" err="1">
                <a:solidFill>
                  <a:prstClr val="white"/>
                </a:solidFill>
                <a:latin typeface="+mn-ea"/>
              </a:rPr>
              <a:t>Maxout</a:t>
            </a:r>
            <a:r>
              <a:rPr lang="zh-TW" altLang="en-US" sz="2400" dirty="0">
                <a:solidFill>
                  <a:prstClr val="white"/>
                </a:solidFill>
                <a:latin typeface="+mn-ea"/>
              </a:rPr>
              <a:t>的一个特例</a:t>
            </a:r>
            <a:endParaRPr lang="en-US" altLang="zh-TW" sz="2400" dirty="0">
              <a:solidFill>
                <a:prstClr val="white"/>
              </a:solidFill>
              <a:latin typeface="+mn-ea"/>
            </a:endParaRPr>
          </a:p>
        </p:txBody>
      </p:sp>
      <p:sp>
        <p:nvSpPr>
          <p:cNvPr id="106" name="矩形 144">
            <a:extLst>
              <a:ext uri="{FF2B5EF4-FFF2-40B4-BE49-F238E27FC236}">
                <a16:creationId xmlns:a16="http://schemas.microsoft.com/office/drawing/2014/main" id="{7B6C07D0-7186-4592-4CD7-75DBA4CE1491}"/>
              </a:ext>
            </a:extLst>
          </p:cNvPr>
          <p:cNvSpPr/>
          <p:nvPr/>
        </p:nvSpPr>
        <p:spPr>
          <a:xfrm>
            <a:off x="2150715" y="6046641"/>
            <a:ext cx="7379448" cy="52322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defRPr/>
            </a:pPr>
            <a:r>
              <a:rPr lang="zh-TW" altLang="en-US" sz="2800" dirty="0">
                <a:solidFill>
                  <a:prstClr val="white"/>
                </a:solidFill>
                <a:latin typeface="+mn-ea"/>
              </a:rPr>
              <a:t>一个组里面可以有更多的元素</a:t>
            </a:r>
            <a:endParaRPr lang="en-US" altLang="zh-TW" sz="2800" dirty="0">
              <a:solidFill>
                <a:prstClr val="white"/>
              </a:solidFill>
              <a:latin typeface="+mn-ea"/>
            </a:endParaRPr>
          </a:p>
        </p:txBody>
      </p:sp>
      <p:sp>
        <p:nvSpPr>
          <p:cNvPr id="107" name="標題 1">
            <a:extLst>
              <a:ext uri="{FF2B5EF4-FFF2-40B4-BE49-F238E27FC236}">
                <a16:creationId xmlns:a16="http://schemas.microsoft.com/office/drawing/2014/main" id="{F6A844E8-B2A4-1E4C-9131-F4ACBBE3C8CB}"/>
              </a:ext>
            </a:extLst>
          </p:cNvPr>
          <p:cNvSpPr txBox="1">
            <a:spLocks/>
          </p:cNvSpPr>
          <p:nvPr/>
        </p:nvSpPr>
        <p:spPr>
          <a:xfrm>
            <a:off x="3305024" y="5506501"/>
            <a:ext cx="2641778" cy="48489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accent1">
                    <a:lumMod val="75000"/>
                  </a:schemeClr>
                </a:solidFill>
              </a:rPr>
              <a:t>分组选最大值输出</a:t>
            </a:r>
          </a:p>
        </p:txBody>
      </p:sp>
      <p:sp>
        <p:nvSpPr>
          <p:cNvPr id="108" name="灯片编号占位符 107"/>
          <p:cNvSpPr>
            <a:spLocks noGrp="1"/>
          </p:cNvSpPr>
          <p:nvPr>
            <p:ph type="sldNum" sz="quarter" idx="14"/>
          </p:nvPr>
        </p:nvSpPr>
        <p:spPr/>
        <p:txBody>
          <a:bodyPr/>
          <a:lstStyle/>
          <a:p>
            <a:fld id="{AF69888C-E133-43D9-A638-B5C95925B91C}" type="slidenum">
              <a:rPr lang="zh-CN" altLang="en-US" smtClean="0"/>
              <a:t>47</a:t>
            </a:fld>
            <a:endParaRPr lang="zh-CN" altLang="en-US" dirty="0"/>
          </a:p>
        </p:txBody>
      </p:sp>
    </p:spTree>
    <p:extLst>
      <p:ext uri="{BB962C8B-B14F-4D97-AF65-F5344CB8AC3E}">
        <p14:creationId xmlns:p14="http://schemas.microsoft.com/office/powerpoint/2010/main" val="80497303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blinds(horizontal)">
                                      <p:cBhvr>
                                        <p:cTn id="61" dur="500"/>
                                        <p:tgtEl>
                                          <p:spTgt spid="10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0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0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51"/>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7"/>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89"/>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9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9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93"/>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9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6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98"/>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9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79"/>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75"/>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99"/>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0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50"/>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0"/>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76"/>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9"/>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3" grpId="0"/>
      <p:bldP spid="14" grpId="0" animBg="1"/>
      <p:bldP spid="21" grpId="0"/>
      <p:bldP spid="22" grpId="0" animBg="1"/>
      <p:bldP spid="47" grpId="0" animBg="1"/>
      <p:bldP spid="48" grpId="0" animBg="1"/>
      <p:bldP spid="49" grpId="0" animBg="1"/>
      <p:bldP spid="50" grpId="0" animBg="1"/>
      <p:bldP spid="75" grpId="0" animBg="1"/>
      <p:bldP spid="76" grpId="0" animBg="1"/>
      <p:bldP spid="105" grpId="0" animBg="1"/>
      <p:bldP spid="106" grpId="0" animBg="1"/>
      <p:bldP spid="10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905761"/>
          </a:xfrm>
          <a:prstGeom prst="rect">
            <a:avLst/>
          </a:prstGeom>
          <a:noFill/>
        </p:spPr>
        <p:txBody>
          <a:bodyPr wrap="square">
            <a:spAutoFit/>
          </a:bodyPr>
          <a:lstStyle/>
          <a:p>
            <a:pPr algn="l">
              <a:lnSpc>
                <a:spcPct val="150000"/>
              </a:lnSpc>
            </a:pPr>
            <a:r>
              <a:rPr lang="en-US" altLang="zh-CN" sz="4000" b="1" dirty="0">
                <a:sym typeface="+mn-ea"/>
              </a:rPr>
              <a:t>4</a:t>
            </a:r>
            <a:r>
              <a:rPr lang="zh-CN" altLang="en-US" sz="4000" b="1" dirty="0">
                <a:sym typeface="+mn-ea"/>
              </a:rPr>
              <a:t> 梯度消失</a:t>
            </a:r>
          </a:p>
        </p:txBody>
      </p:sp>
      <p:sp>
        <p:nvSpPr>
          <p:cNvPr id="2" name="標題 1">
            <a:extLst>
              <a:ext uri="{FF2B5EF4-FFF2-40B4-BE49-F238E27FC236}">
                <a16:creationId xmlns:a16="http://schemas.microsoft.com/office/drawing/2014/main" id="{6B501398-4ADB-D372-74AB-E96F4819B1A9}"/>
              </a:ext>
            </a:extLst>
          </p:cNvPr>
          <p:cNvSpPr txBox="1">
            <a:spLocks/>
          </p:cNvSpPr>
          <p:nvPr/>
        </p:nvSpPr>
        <p:spPr>
          <a:xfrm>
            <a:off x="614735" y="1153389"/>
            <a:ext cx="10516800" cy="10560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Ø"/>
            </a:pPr>
            <a:r>
              <a:rPr lang="en-US" altLang="zh-TW" sz="2400" dirty="0" err="1"/>
              <a:t>Maxout</a:t>
            </a:r>
            <a:r>
              <a:rPr lang="zh-CN" altLang="en-US" sz="2400" dirty="0"/>
              <a:t>：网络自己学习激活函数 </a:t>
            </a:r>
            <a:r>
              <a:rPr lang="en-US" altLang="zh-TW" sz="2400" dirty="0">
                <a:solidFill>
                  <a:srgbClr val="0000FF"/>
                </a:solidFill>
              </a:rPr>
              <a:t>[Ian J. Goodfellow, ICML’13]</a:t>
            </a:r>
            <a:r>
              <a:rPr lang="en-US" altLang="zh-TW" sz="2400" dirty="0"/>
              <a:t> </a:t>
            </a:r>
            <a:endParaRPr lang="zh-TW" altLang="en-US" sz="2400" dirty="0"/>
          </a:p>
        </p:txBody>
      </p:sp>
      <p:sp>
        <p:nvSpPr>
          <p:cNvPr id="4" name="矩形 4">
            <a:extLst>
              <a:ext uri="{FF2B5EF4-FFF2-40B4-BE49-F238E27FC236}">
                <a16:creationId xmlns:a16="http://schemas.microsoft.com/office/drawing/2014/main" id="{A07B3A5D-5F99-2B31-64CF-ABD5B399CEB7}"/>
              </a:ext>
            </a:extLst>
          </p:cNvPr>
          <p:cNvSpPr/>
          <p:nvPr/>
        </p:nvSpPr>
        <p:spPr>
          <a:xfrm>
            <a:off x="2450420" y="3554606"/>
            <a:ext cx="3313725" cy="523220"/>
          </a:xfrm>
          <a:prstGeom prst="rect">
            <a:avLst/>
          </a:prstGeom>
          <a:gradFill>
            <a:gsLst>
              <a:gs pos="0">
                <a:schemeClr val="tx1"/>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wrap="square">
            <a:spAutoFit/>
          </a:bodyPr>
          <a:lstStyle/>
          <a:p>
            <a:pPr algn="ctr">
              <a:defRPr/>
            </a:pPr>
            <a:r>
              <a:rPr lang="zh-TW" altLang="en-US" sz="2800" dirty="0">
                <a:solidFill>
                  <a:prstClr val="white"/>
                </a:solidFill>
                <a:latin typeface="+mn-ea"/>
              </a:rPr>
              <a:t>一组</a:t>
            </a:r>
            <a:r>
              <a:rPr lang="en-US" altLang="zh-CN" sz="2800" dirty="0">
                <a:solidFill>
                  <a:prstClr val="white"/>
                </a:solidFill>
                <a:latin typeface="+mn-ea"/>
              </a:rPr>
              <a:t>2</a:t>
            </a:r>
            <a:r>
              <a:rPr lang="zh-CN" altLang="en-US" sz="2800" dirty="0">
                <a:solidFill>
                  <a:prstClr val="white"/>
                </a:solidFill>
                <a:latin typeface="+mn-ea"/>
              </a:rPr>
              <a:t>个元素</a:t>
            </a:r>
            <a:endParaRPr lang="en-US" altLang="zh-TW" sz="2800" dirty="0">
              <a:solidFill>
                <a:prstClr val="white"/>
              </a:solidFill>
              <a:latin typeface="+mn-ea"/>
            </a:endParaRPr>
          </a:p>
        </p:txBody>
      </p:sp>
      <p:grpSp>
        <p:nvGrpSpPr>
          <p:cNvPr id="5" name="群組 5">
            <a:extLst>
              <a:ext uri="{FF2B5EF4-FFF2-40B4-BE49-F238E27FC236}">
                <a16:creationId xmlns:a16="http://schemas.microsoft.com/office/drawing/2014/main" id="{373FAAC2-A960-EA10-8798-A827114357D8}"/>
              </a:ext>
            </a:extLst>
          </p:cNvPr>
          <p:cNvGrpSpPr/>
          <p:nvPr/>
        </p:nvGrpSpPr>
        <p:grpSpPr>
          <a:xfrm>
            <a:off x="2126871" y="4249676"/>
            <a:ext cx="1600832" cy="1600832"/>
            <a:chOff x="6200673" y="4150479"/>
            <a:chExt cx="2474339" cy="2474339"/>
          </a:xfrm>
        </p:grpSpPr>
        <p:cxnSp>
          <p:nvCxnSpPr>
            <p:cNvPr id="6" name="直線單箭頭接點 6">
              <a:extLst>
                <a:ext uri="{FF2B5EF4-FFF2-40B4-BE49-F238E27FC236}">
                  <a16:creationId xmlns:a16="http://schemas.microsoft.com/office/drawing/2014/main" id="{BA14611D-76D4-C229-C986-B067706BF9ED}"/>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7">
              <a:extLst>
                <a:ext uri="{FF2B5EF4-FFF2-40B4-BE49-F238E27FC236}">
                  <a16:creationId xmlns:a16="http://schemas.microsoft.com/office/drawing/2014/main" id="{23BFE0F0-E406-96AF-F7A7-0787AED0307B}"/>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接點 10">
              <a:extLst>
                <a:ext uri="{FF2B5EF4-FFF2-40B4-BE49-F238E27FC236}">
                  <a16:creationId xmlns:a16="http://schemas.microsoft.com/office/drawing/2014/main" id="{4D0344E2-4462-EE32-08F3-845CE8579F82}"/>
                </a:ext>
              </a:extLst>
            </p:cNvPr>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直線接點 11">
              <a:extLst>
                <a:ext uri="{FF2B5EF4-FFF2-40B4-BE49-F238E27FC236}">
                  <a16:creationId xmlns:a16="http://schemas.microsoft.com/office/drawing/2014/main" id="{EFD70D73-8994-E95A-FA62-37CB67A735EC}"/>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0" name="群組 20">
            <a:extLst>
              <a:ext uri="{FF2B5EF4-FFF2-40B4-BE49-F238E27FC236}">
                <a16:creationId xmlns:a16="http://schemas.microsoft.com/office/drawing/2014/main" id="{508772BF-CAF2-A43E-6E55-2A76B4E43082}"/>
              </a:ext>
            </a:extLst>
          </p:cNvPr>
          <p:cNvGrpSpPr/>
          <p:nvPr/>
        </p:nvGrpSpPr>
        <p:grpSpPr>
          <a:xfrm>
            <a:off x="4272303" y="4277736"/>
            <a:ext cx="1600832" cy="1600832"/>
            <a:chOff x="6200673" y="4150479"/>
            <a:chExt cx="2474339" cy="2474339"/>
          </a:xfrm>
        </p:grpSpPr>
        <p:cxnSp>
          <p:nvCxnSpPr>
            <p:cNvPr id="11" name="直線單箭頭接點 21">
              <a:extLst>
                <a:ext uri="{FF2B5EF4-FFF2-40B4-BE49-F238E27FC236}">
                  <a16:creationId xmlns:a16="http://schemas.microsoft.com/office/drawing/2014/main" id="{D42B2A46-BF44-A5CF-9616-C35B536B69B0}"/>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2">
              <a:extLst>
                <a:ext uri="{FF2B5EF4-FFF2-40B4-BE49-F238E27FC236}">
                  <a16:creationId xmlns:a16="http://schemas.microsoft.com/office/drawing/2014/main" id="{85E4F3AA-4A38-316D-B102-25FE93425E01}"/>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23">
              <a:extLst>
                <a:ext uri="{FF2B5EF4-FFF2-40B4-BE49-F238E27FC236}">
                  <a16:creationId xmlns:a16="http://schemas.microsoft.com/office/drawing/2014/main" id="{C305D052-1F48-9FE2-D557-CA0A2EEB0727}"/>
                </a:ext>
              </a:extLst>
            </p:cNvPr>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線接點 24">
              <a:extLst>
                <a:ext uri="{FF2B5EF4-FFF2-40B4-BE49-F238E27FC236}">
                  <a16:creationId xmlns:a16="http://schemas.microsoft.com/office/drawing/2014/main" id="{051FD26C-7402-6786-8A70-E44CD483E8B3}"/>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6" name="群組 47">
            <a:extLst>
              <a:ext uri="{FF2B5EF4-FFF2-40B4-BE49-F238E27FC236}">
                <a16:creationId xmlns:a16="http://schemas.microsoft.com/office/drawing/2014/main" id="{2AFE49D8-2C46-FBA6-045D-707D573BB5B3}"/>
              </a:ext>
            </a:extLst>
          </p:cNvPr>
          <p:cNvGrpSpPr/>
          <p:nvPr/>
        </p:nvGrpSpPr>
        <p:grpSpPr>
          <a:xfrm>
            <a:off x="6662063" y="4269459"/>
            <a:ext cx="1600832" cy="1600832"/>
            <a:chOff x="6200673" y="4150479"/>
            <a:chExt cx="2474339" cy="2474339"/>
          </a:xfrm>
        </p:grpSpPr>
        <p:cxnSp>
          <p:nvCxnSpPr>
            <p:cNvPr id="17" name="直線單箭頭接點 48">
              <a:extLst>
                <a:ext uri="{FF2B5EF4-FFF2-40B4-BE49-F238E27FC236}">
                  <a16:creationId xmlns:a16="http://schemas.microsoft.com/office/drawing/2014/main" id="{205DE882-CB12-75C8-99FC-26020738B3D7}"/>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49">
              <a:extLst>
                <a:ext uri="{FF2B5EF4-FFF2-40B4-BE49-F238E27FC236}">
                  <a16:creationId xmlns:a16="http://schemas.microsoft.com/office/drawing/2014/main" id="{FE4DBB20-4861-4FE4-860A-CC3D877BD94A}"/>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50">
              <a:extLst>
                <a:ext uri="{FF2B5EF4-FFF2-40B4-BE49-F238E27FC236}">
                  <a16:creationId xmlns:a16="http://schemas.microsoft.com/office/drawing/2014/main" id="{45306756-0EFA-E4B8-BBE9-CA690BD5C271}"/>
                </a:ext>
              </a:extLst>
            </p:cNvPr>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接點 51">
              <a:extLst>
                <a:ext uri="{FF2B5EF4-FFF2-40B4-BE49-F238E27FC236}">
                  <a16:creationId xmlns:a16="http://schemas.microsoft.com/office/drawing/2014/main" id="{56CF21BF-C9FB-4177-C0B2-998925EEB80C}"/>
                </a:ext>
              </a:extLst>
            </p:cNvPr>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52">
            <a:extLst>
              <a:ext uri="{FF2B5EF4-FFF2-40B4-BE49-F238E27FC236}">
                <a16:creationId xmlns:a16="http://schemas.microsoft.com/office/drawing/2014/main" id="{910FB295-3F10-78B0-1253-EC58389C411F}"/>
              </a:ext>
            </a:extLst>
          </p:cNvPr>
          <p:cNvGrpSpPr/>
          <p:nvPr/>
        </p:nvGrpSpPr>
        <p:grpSpPr>
          <a:xfrm>
            <a:off x="8503338" y="4249677"/>
            <a:ext cx="1600832" cy="1620615"/>
            <a:chOff x="6200673" y="4119901"/>
            <a:chExt cx="2474339" cy="2504917"/>
          </a:xfrm>
        </p:grpSpPr>
        <p:cxnSp>
          <p:nvCxnSpPr>
            <p:cNvPr id="22" name="直線單箭頭接點 53">
              <a:extLst>
                <a:ext uri="{FF2B5EF4-FFF2-40B4-BE49-F238E27FC236}">
                  <a16:creationId xmlns:a16="http://schemas.microsoft.com/office/drawing/2014/main" id="{D4BCD798-D4C8-0479-8564-30A050C799E9}"/>
                </a:ext>
              </a:extLst>
            </p:cNvPr>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54">
              <a:extLst>
                <a:ext uri="{FF2B5EF4-FFF2-40B4-BE49-F238E27FC236}">
                  <a16:creationId xmlns:a16="http://schemas.microsoft.com/office/drawing/2014/main" id="{140DD6AA-5E55-73F6-9CE8-95C91ABE9316}"/>
                </a:ext>
              </a:extLst>
            </p:cNvPr>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55">
              <a:extLst>
                <a:ext uri="{FF2B5EF4-FFF2-40B4-BE49-F238E27FC236}">
                  <a16:creationId xmlns:a16="http://schemas.microsoft.com/office/drawing/2014/main" id="{0131904A-6BA9-86DF-8A22-5C467C68EDFB}"/>
                </a:ext>
              </a:extLst>
            </p:cNvPr>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56">
              <a:extLst>
                <a:ext uri="{FF2B5EF4-FFF2-40B4-BE49-F238E27FC236}">
                  <a16:creationId xmlns:a16="http://schemas.microsoft.com/office/drawing/2014/main" id="{87E657CE-3400-E988-7CA4-5F5E63FB1955}"/>
                </a:ext>
              </a:extLst>
            </p:cNvPr>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26" name="矩形 57">
            <a:extLst>
              <a:ext uri="{FF2B5EF4-FFF2-40B4-BE49-F238E27FC236}">
                <a16:creationId xmlns:a16="http://schemas.microsoft.com/office/drawing/2014/main" id="{5160781E-06C6-B318-3640-3E7E2214F70C}"/>
              </a:ext>
            </a:extLst>
          </p:cNvPr>
          <p:cNvSpPr/>
          <p:nvPr/>
        </p:nvSpPr>
        <p:spPr>
          <a:xfrm>
            <a:off x="6604222" y="3557498"/>
            <a:ext cx="3313725" cy="523220"/>
          </a:xfrm>
          <a:prstGeom prst="rect">
            <a:avLst/>
          </a:prstGeom>
          <a:gradFill>
            <a:gsLst>
              <a:gs pos="0">
                <a:schemeClr val="tx1"/>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wrap="square">
            <a:spAutoFit/>
          </a:bodyPr>
          <a:lstStyle/>
          <a:p>
            <a:pPr algn="ctr">
              <a:defRPr/>
            </a:pPr>
            <a:r>
              <a:rPr lang="zh-TW" altLang="en-US" sz="2800" dirty="0">
                <a:solidFill>
                  <a:prstClr val="white"/>
                </a:solidFill>
                <a:latin typeface="+mn-ea"/>
              </a:rPr>
              <a:t>一组</a:t>
            </a:r>
            <a:r>
              <a:rPr lang="en-US" altLang="zh-CN" sz="2800" dirty="0">
                <a:solidFill>
                  <a:prstClr val="white"/>
                </a:solidFill>
                <a:latin typeface="+mn-ea"/>
              </a:rPr>
              <a:t>3</a:t>
            </a:r>
            <a:r>
              <a:rPr lang="zh-CN" altLang="en-US" sz="2800" dirty="0">
                <a:solidFill>
                  <a:prstClr val="white"/>
                </a:solidFill>
                <a:latin typeface="+mn-ea"/>
              </a:rPr>
              <a:t>个元素</a:t>
            </a:r>
            <a:endParaRPr lang="en-US" altLang="zh-TW" sz="2800" dirty="0">
              <a:solidFill>
                <a:prstClr val="white"/>
              </a:solidFill>
              <a:latin typeface="+mn-ea"/>
            </a:endParaRPr>
          </a:p>
        </p:txBody>
      </p:sp>
      <p:cxnSp>
        <p:nvCxnSpPr>
          <p:cNvPr id="27" name="直線接點 60">
            <a:extLst>
              <a:ext uri="{FF2B5EF4-FFF2-40B4-BE49-F238E27FC236}">
                <a16:creationId xmlns:a16="http://schemas.microsoft.com/office/drawing/2014/main" id="{90E8DF97-F90C-93B5-C933-1516F002195A}"/>
              </a:ext>
            </a:extLst>
          </p:cNvPr>
          <p:cNvCxnSpPr/>
          <p:nvPr/>
        </p:nvCxnSpPr>
        <p:spPr>
          <a:xfrm>
            <a:off x="6838547" y="5253609"/>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線接點 65">
            <a:extLst>
              <a:ext uri="{FF2B5EF4-FFF2-40B4-BE49-F238E27FC236}">
                <a16:creationId xmlns:a16="http://schemas.microsoft.com/office/drawing/2014/main" id="{25919655-3DB2-016C-03EE-80C09F6B122A}"/>
              </a:ext>
            </a:extLst>
          </p:cNvPr>
          <p:cNvCxnSpPr/>
          <p:nvPr/>
        </p:nvCxnSpPr>
        <p:spPr>
          <a:xfrm flipV="1">
            <a:off x="8724900" y="5392799"/>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標題 1">
            <a:extLst>
              <a:ext uri="{FF2B5EF4-FFF2-40B4-BE49-F238E27FC236}">
                <a16:creationId xmlns:a16="http://schemas.microsoft.com/office/drawing/2014/main" id="{527BEF18-054E-CFF2-7E7F-528E910442A9}"/>
              </a:ext>
            </a:extLst>
          </p:cNvPr>
          <p:cNvSpPr txBox="1">
            <a:spLocks/>
          </p:cNvSpPr>
          <p:nvPr/>
        </p:nvSpPr>
        <p:spPr>
          <a:xfrm>
            <a:off x="1123012" y="1899011"/>
            <a:ext cx="10516800" cy="10560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itchFamily="2" charset="2"/>
              <a:buChar char="q"/>
            </a:pPr>
            <a:r>
              <a:rPr lang="en-US" altLang="zh-TW" sz="2400" dirty="0" err="1"/>
              <a:t>Maxout</a:t>
            </a:r>
            <a:r>
              <a:rPr lang="zh-CN" altLang="en-US" sz="2400" dirty="0"/>
              <a:t>网络里激活函数</a:t>
            </a:r>
            <a:r>
              <a:rPr lang="zh-TW" altLang="en-US" sz="2400" dirty="0"/>
              <a:t>可能是任意的分段线性函数</a:t>
            </a:r>
            <a:endParaRPr lang="en-US" altLang="zh-TW" sz="2400" dirty="0"/>
          </a:p>
          <a:p>
            <a:pPr marL="342900" indent="-342900">
              <a:buFont typeface="Wingdings" pitchFamily="2" charset="2"/>
              <a:buChar char="q"/>
            </a:pPr>
            <a:endParaRPr lang="en-US" altLang="zh-TW" sz="2400" dirty="0"/>
          </a:p>
          <a:p>
            <a:pPr marL="342900" indent="-342900">
              <a:buFont typeface="Wingdings" pitchFamily="2" charset="2"/>
              <a:buChar char="q"/>
            </a:pPr>
            <a:r>
              <a:rPr lang="zh-TW" altLang="en-US" sz="2400" dirty="0"/>
              <a:t>分段数取决于组里元素的数量</a:t>
            </a:r>
          </a:p>
        </p:txBody>
      </p:sp>
      <p:sp>
        <p:nvSpPr>
          <p:cNvPr id="30" name="灯片编号占位符 29"/>
          <p:cNvSpPr>
            <a:spLocks noGrp="1"/>
          </p:cNvSpPr>
          <p:nvPr>
            <p:ph type="sldNum" sz="quarter" idx="14"/>
          </p:nvPr>
        </p:nvSpPr>
        <p:spPr/>
        <p:txBody>
          <a:bodyPr/>
          <a:lstStyle/>
          <a:p>
            <a:fld id="{AF69888C-E133-43D9-A638-B5C95925B91C}" type="slidenum">
              <a:rPr lang="zh-CN" altLang="en-US" smtClean="0"/>
              <a:t>48</a:t>
            </a:fld>
            <a:endParaRPr lang="zh-CN" altLang="en-US" dirty="0"/>
          </a:p>
        </p:txBody>
      </p:sp>
    </p:spTree>
    <p:extLst>
      <p:ext uri="{BB962C8B-B14F-4D97-AF65-F5344CB8AC3E}">
        <p14:creationId xmlns:p14="http://schemas.microsoft.com/office/powerpoint/2010/main" val="194597341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6" grpId="0" animBg="1"/>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752E49C0-DDF6-121C-0162-2A3E8E280C3B}"/>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2" name="文本框 1">
            <a:extLst>
              <a:ext uri="{FF2B5EF4-FFF2-40B4-BE49-F238E27FC236}">
                <a16:creationId xmlns:a16="http://schemas.microsoft.com/office/drawing/2014/main" id="{30B41F78-33F9-0907-CC1E-FD06D1CA2855}"/>
              </a:ext>
            </a:extLst>
          </p:cNvPr>
          <p:cNvSpPr txBox="1"/>
          <p:nvPr/>
        </p:nvSpPr>
        <p:spPr>
          <a:xfrm>
            <a:off x="884281" y="1022005"/>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深度神经网络里有很多的超参数需要设置，如</a:t>
            </a:r>
          </a:p>
        </p:txBody>
      </p:sp>
      <p:sp>
        <p:nvSpPr>
          <p:cNvPr id="4" name="TextBox 7">
            <a:extLst>
              <a:ext uri="{FF2B5EF4-FFF2-40B4-BE49-F238E27FC236}">
                <a16:creationId xmlns:a16="http://schemas.microsoft.com/office/drawing/2014/main" id="{5018F3E2-660D-4E34-E5F1-85CFE566879D}"/>
              </a:ext>
            </a:extLst>
          </p:cNvPr>
          <p:cNvSpPr txBox="1"/>
          <p:nvPr/>
        </p:nvSpPr>
        <p:spPr>
          <a:xfrm>
            <a:off x="1573169" y="1709399"/>
            <a:ext cx="6416245" cy="3046988"/>
          </a:xfrm>
          <a:prstGeom prst="rect">
            <a:avLst/>
          </a:prstGeom>
          <a:noFill/>
        </p:spPr>
        <p:txBody>
          <a:bodyPr wrap="square">
            <a:spAutoFit/>
          </a:bodyPr>
          <a:lstStyle/>
          <a:p>
            <a:pPr marL="342900" indent="-342900">
              <a:buFont typeface="Wingdings" pitchFamily="2" charset="2"/>
              <a:buChar char="q"/>
            </a:pP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隐含层层数与每层神经元数</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采用什么样的隐含层</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激活函数</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zh-CN" altLang="en-CN" sz="2400" dirty="0">
                <a:solidFill>
                  <a:schemeClr val="accent1">
                    <a:lumMod val="50000"/>
                  </a:schemeClr>
                </a:solidFill>
                <a:latin typeface="微软雅黑" panose="020B0503020204020204" pitchFamily="34" charset="-122"/>
                <a:ea typeface="微软雅黑" panose="020B0503020204020204" pitchFamily="34" charset="-122"/>
                <a:sym typeface="+mn-ea"/>
              </a:rPr>
              <a:t>学习率</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梯度下降的迭代次数</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正则化参数</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342900" indent="-342900">
              <a:buFont typeface="Wingdings" pitchFamily="2" charset="2"/>
              <a:buChar char="q"/>
            </a:pPr>
            <a:r>
              <a:rPr lang="en-US" altLang="zh-CN" sz="2400" dirty="0">
                <a:solidFill>
                  <a:schemeClr val="accent1">
                    <a:lumMod val="50000"/>
                  </a:schemeClr>
                </a:solidFill>
                <a:latin typeface="微软雅黑" panose="020B0503020204020204" pitchFamily="34" charset="-122"/>
                <a:ea typeface="微软雅黑" panose="020B0503020204020204" pitchFamily="34" charset="-122"/>
                <a:sym typeface="+mn-ea"/>
              </a:rPr>
              <a:t>……</a:t>
            </a:r>
          </a:p>
          <a:p>
            <a:endParaRPr lang="en-CN" sz="2400" dirty="0">
              <a:solidFill>
                <a:schemeClr val="accent1">
                  <a:lumMod val="50000"/>
                </a:schemeClr>
              </a:solidFill>
            </a:endParaRPr>
          </a:p>
        </p:txBody>
      </p:sp>
      <p:pic>
        <p:nvPicPr>
          <p:cNvPr id="5" name="Picture 4">
            <a:extLst>
              <a:ext uri="{FF2B5EF4-FFF2-40B4-BE49-F238E27FC236}">
                <a16:creationId xmlns:a16="http://schemas.microsoft.com/office/drawing/2014/main" id="{8B43F5AE-74B4-2358-B8DF-3C7CEA7CC3BC}"/>
              </a:ext>
            </a:extLst>
          </p:cNvPr>
          <p:cNvPicPr>
            <a:picLocks noChangeAspect="1"/>
          </p:cNvPicPr>
          <p:nvPr/>
        </p:nvPicPr>
        <p:blipFill>
          <a:blip r:embed="rId2"/>
          <a:stretch>
            <a:fillRect/>
          </a:stretch>
        </p:blipFill>
        <p:spPr>
          <a:xfrm>
            <a:off x="8075911" y="1499334"/>
            <a:ext cx="2296677" cy="2573862"/>
          </a:xfrm>
          <a:prstGeom prst="rect">
            <a:avLst/>
          </a:prstGeom>
        </p:spPr>
      </p:pic>
      <p:sp>
        <p:nvSpPr>
          <p:cNvPr id="6" name="文本框 3">
            <a:extLst>
              <a:ext uri="{FF2B5EF4-FFF2-40B4-BE49-F238E27FC236}">
                <a16:creationId xmlns:a16="http://schemas.microsoft.com/office/drawing/2014/main" id="{E9AABC31-D351-E3FD-00D8-5905C20C079D}"/>
              </a:ext>
            </a:extLst>
          </p:cNvPr>
          <p:cNvSpPr txBox="1"/>
          <p:nvPr/>
        </p:nvSpPr>
        <p:spPr>
          <a:xfrm>
            <a:off x="884281" y="4318130"/>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若从头搭建深度神经网络模型很可能会是一个艰巨的任务</a:t>
            </a:r>
          </a:p>
        </p:txBody>
      </p:sp>
      <p:sp>
        <p:nvSpPr>
          <p:cNvPr id="7" name="文本框 3">
            <a:extLst>
              <a:ext uri="{FF2B5EF4-FFF2-40B4-BE49-F238E27FC236}">
                <a16:creationId xmlns:a16="http://schemas.microsoft.com/office/drawing/2014/main" id="{20BBC2B1-C6DD-4AD9-CEA6-379E46CDBB7B}"/>
              </a:ext>
            </a:extLst>
          </p:cNvPr>
          <p:cNvSpPr txBox="1"/>
          <p:nvPr/>
        </p:nvSpPr>
        <p:spPr>
          <a:xfrm>
            <a:off x="884281" y="5143416"/>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存在其他的模型用于处理相似的问题</a:t>
            </a:r>
          </a:p>
        </p:txBody>
      </p:sp>
      <p:sp>
        <p:nvSpPr>
          <p:cNvPr id="8" name="灯片编号占位符 7"/>
          <p:cNvSpPr>
            <a:spLocks noGrp="1"/>
          </p:cNvSpPr>
          <p:nvPr>
            <p:ph type="sldNum" sz="quarter" idx="14"/>
          </p:nvPr>
        </p:nvSpPr>
        <p:spPr/>
        <p:txBody>
          <a:bodyPr/>
          <a:lstStyle/>
          <a:p>
            <a:fld id="{AF69888C-E133-43D9-A638-B5C95925B91C}" type="slidenum">
              <a:rPr lang="zh-CN" altLang="en-US" smtClean="0"/>
              <a:t>49</a:t>
            </a:fld>
            <a:endParaRPr lang="zh-CN" altLang="en-US" dirty="0"/>
          </a:p>
        </p:txBody>
      </p:sp>
    </p:spTree>
    <p:extLst>
      <p:ext uri="{BB962C8B-B14F-4D97-AF65-F5344CB8AC3E}">
        <p14:creationId xmlns:p14="http://schemas.microsoft.com/office/powerpoint/2010/main" val="320016958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217D7A-C6EE-EB77-740F-28AC62675721}"/>
              </a:ext>
            </a:extLst>
          </p:cNvPr>
          <p:cNvSpPr>
            <a:spLocks noGrp="1"/>
          </p:cNvSpPr>
          <p:nvPr>
            <p:ph type="body" sz="quarter" idx="12"/>
          </p:nvPr>
        </p:nvSpPr>
        <p:spPr>
          <a:xfrm>
            <a:off x="583895" y="519803"/>
            <a:ext cx="4836888" cy="426497"/>
          </a:xfrm>
        </p:spPr>
        <p:txBody>
          <a:bodyPr/>
          <a:lstStyle/>
          <a:p>
            <a:pPr marL="0" indent="0">
              <a:buNone/>
            </a:pPr>
            <a:r>
              <a:rPr lang="zh-CN" altLang="en-US" sz="4000" dirty="0"/>
              <a:t>数据扩增</a:t>
            </a:r>
          </a:p>
          <a:p>
            <a:endParaRPr lang="zh-CN" altLang="en-US" dirty="0"/>
          </a:p>
        </p:txBody>
      </p:sp>
      <p:sp>
        <p:nvSpPr>
          <p:cNvPr id="3" name="文本框 8">
            <a:extLst>
              <a:ext uri="{FF2B5EF4-FFF2-40B4-BE49-F238E27FC236}">
                <a16:creationId xmlns:a16="http://schemas.microsoft.com/office/drawing/2014/main" id="{8BFB5D8C-CFB3-518E-8F34-F79B85CB35F7}"/>
              </a:ext>
            </a:extLst>
          </p:cNvPr>
          <p:cNvSpPr txBox="1"/>
          <p:nvPr/>
        </p:nvSpPr>
        <p:spPr>
          <a:xfrm>
            <a:off x="496570" y="811545"/>
            <a:ext cx="10673938" cy="1135054"/>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spc="-10" dirty="0">
                <a:latin typeface="+mn-ea"/>
              </a:rPr>
              <a:t>对</a:t>
            </a:r>
            <a:r>
              <a:rPr lang="zh-CN" altLang="en-CN" sz="2400" spc="-10" dirty="0">
                <a:latin typeface="+mn-ea"/>
              </a:rPr>
              <a:t>已知样本</a:t>
            </a:r>
            <a:r>
              <a:rPr lang="zh-CN" altLang="en-US" sz="2400" spc="-10" dirty="0">
                <a:latin typeface="+mn-ea"/>
              </a:rPr>
              <a:t>进行简单处理、变换，从而增大数据集，额外生产假训练数据，减小过拟合风险</a:t>
            </a:r>
            <a:endParaRPr lang="en-US" altLang="zh-CN" sz="2400" spc="-10" dirty="0">
              <a:latin typeface="+mn-ea"/>
            </a:endParaRPr>
          </a:p>
        </p:txBody>
      </p:sp>
      <p:grpSp>
        <p:nvGrpSpPr>
          <p:cNvPr id="4" name="Group 9">
            <a:extLst>
              <a:ext uri="{FF2B5EF4-FFF2-40B4-BE49-F238E27FC236}">
                <a16:creationId xmlns:a16="http://schemas.microsoft.com/office/drawing/2014/main" id="{3179F0E4-5B3B-4205-5A9D-EC723B44BCF1}"/>
              </a:ext>
            </a:extLst>
          </p:cNvPr>
          <p:cNvGrpSpPr/>
          <p:nvPr/>
        </p:nvGrpSpPr>
        <p:grpSpPr>
          <a:xfrm>
            <a:off x="814001" y="4996543"/>
            <a:ext cx="8717952" cy="1341654"/>
            <a:chOff x="1759328" y="4884087"/>
            <a:chExt cx="8864600" cy="1397000"/>
          </a:xfrm>
        </p:grpSpPr>
        <p:pic>
          <p:nvPicPr>
            <p:cNvPr id="5" name="Picture 4">
              <a:extLst>
                <a:ext uri="{FF2B5EF4-FFF2-40B4-BE49-F238E27FC236}">
                  <a16:creationId xmlns:a16="http://schemas.microsoft.com/office/drawing/2014/main" id="{35CAB903-0E24-8B01-B3BF-3C4677E52A2C}"/>
                </a:ext>
              </a:extLst>
            </p:cNvPr>
            <p:cNvPicPr>
              <a:picLocks noChangeAspect="1"/>
            </p:cNvPicPr>
            <p:nvPr/>
          </p:nvPicPr>
          <p:blipFill>
            <a:blip r:embed="rId2"/>
            <a:stretch>
              <a:fillRect/>
            </a:stretch>
          </p:blipFill>
          <p:spPr>
            <a:xfrm>
              <a:off x="1759328" y="4884087"/>
              <a:ext cx="8864600" cy="1397000"/>
            </a:xfrm>
            <a:prstGeom prst="rect">
              <a:avLst/>
            </a:prstGeom>
          </p:spPr>
        </p:pic>
        <p:sp>
          <p:nvSpPr>
            <p:cNvPr id="6" name="TextBox 6">
              <a:extLst>
                <a:ext uri="{FF2B5EF4-FFF2-40B4-BE49-F238E27FC236}">
                  <a16:creationId xmlns:a16="http://schemas.microsoft.com/office/drawing/2014/main" id="{C487418C-F5B2-396E-C10B-52554F4C6A38}"/>
                </a:ext>
              </a:extLst>
            </p:cNvPr>
            <p:cNvSpPr txBox="1"/>
            <p:nvPr/>
          </p:nvSpPr>
          <p:spPr>
            <a:xfrm>
              <a:off x="3531476" y="5092717"/>
              <a:ext cx="1796174" cy="499560"/>
            </a:xfrm>
            <a:prstGeom prst="rect">
              <a:avLst/>
            </a:prstGeom>
            <a:noFill/>
          </p:spPr>
          <p:txBody>
            <a:bodyPr wrap="square">
              <a:spAutoFit/>
            </a:bodyPr>
            <a:lstStyle/>
            <a:p>
              <a:pPr algn="l" fontAlgn="auto">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旋转扭曲</a:t>
              </a:r>
            </a:p>
          </p:txBody>
        </p:sp>
      </p:grpSp>
      <p:grpSp>
        <p:nvGrpSpPr>
          <p:cNvPr id="7" name="Group 10">
            <a:extLst>
              <a:ext uri="{FF2B5EF4-FFF2-40B4-BE49-F238E27FC236}">
                <a16:creationId xmlns:a16="http://schemas.microsoft.com/office/drawing/2014/main" id="{FAB8DD3B-878E-2529-EA89-D259A79E8E4A}"/>
              </a:ext>
            </a:extLst>
          </p:cNvPr>
          <p:cNvGrpSpPr/>
          <p:nvPr/>
        </p:nvGrpSpPr>
        <p:grpSpPr>
          <a:xfrm>
            <a:off x="814001" y="3710930"/>
            <a:ext cx="8717952" cy="1285613"/>
            <a:chOff x="1635760" y="3114454"/>
            <a:chExt cx="8750300" cy="1447800"/>
          </a:xfrm>
        </p:grpSpPr>
        <p:pic>
          <p:nvPicPr>
            <p:cNvPr id="8" name="Picture 5">
              <a:extLst>
                <a:ext uri="{FF2B5EF4-FFF2-40B4-BE49-F238E27FC236}">
                  <a16:creationId xmlns:a16="http://schemas.microsoft.com/office/drawing/2014/main" id="{6118BDAF-7506-788F-54FC-41E423A3C755}"/>
                </a:ext>
              </a:extLst>
            </p:cNvPr>
            <p:cNvPicPr>
              <a:picLocks noChangeAspect="1"/>
            </p:cNvPicPr>
            <p:nvPr/>
          </p:nvPicPr>
          <p:blipFill>
            <a:blip r:embed="rId3"/>
            <a:stretch>
              <a:fillRect/>
            </a:stretch>
          </p:blipFill>
          <p:spPr>
            <a:xfrm>
              <a:off x="1635760" y="3114454"/>
              <a:ext cx="8750300" cy="1447800"/>
            </a:xfrm>
            <a:prstGeom prst="rect">
              <a:avLst/>
            </a:prstGeom>
          </p:spPr>
        </p:pic>
        <p:sp>
          <p:nvSpPr>
            <p:cNvPr id="9" name="TextBox 7">
              <a:extLst>
                <a:ext uri="{FF2B5EF4-FFF2-40B4-BE49-F238E27FC236}">
                  <a16:creationId xmlns:a16="http://schemas.microsoft.com/office/drawing/2014/main" id="{9AD4E4DA-9534-9B7E-DF3B-B199CCA553CB}"/>
                </a:ext>
              </a:extLst>
            </p:cNvPr>
            <p:cNvSpPr txBox="1"/>
            <p:nvPr/>
          </p:nvSpPr>
          <p:spPr>
            <a:xfrm>
              <a:off x="3659161" y="3338794"/>
              <a:ext cx="2037303" cy="499560"/>
            </a:xfrm>
            <a:prstGeom prst="rect">
              <a:avLst/>
            </a:prstGeom>
            <a:noFill/>
          </p:spPr>
          <p:txBody>
            <a:bodyPr wrap="square">
              <a:spAutoFit/>
            </a:bodyPr>
            <a:lstStyle/>
            <a:p>
              <a:pPr algn="l" fontAlgn="auto">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镜像</a:t>
              </a:r>
              <a:r>
                <a:rPr lang="en-US" altLang="zh-CN" sz="2000" dirty="0">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旋转截取</a:t>
              </a:r>
            </a:p>
          </p:txBody>
        </p:sp>
      </p:grpSp>
      <p:sp>
        <p:nvSpPr>
          <p:cNvPr id="10" name="文本框 9">
            <a:extLst>
              <a:ext uri="{FF2B5EF4-FFF2-40B4-BE49-F238E27FC236}">
                <a16:creationId xmlns:a16="http://schemas.microsoft.com/office/drawing/2014/main" id="{07B046C8-93DC-9CA7-7792-ED0583FE43E8}"/>
              </a:ext>
            </a:extLst>
          </p:cNvPr>
          <p:cNvSpPr txBox="1"/>
          <p:nvPr/>
        </p:nvSpPr>
        <p:spPr>
          <a:xfrm>
            <a:off x="814001" y="2021878"/>
            <a:ext cx="10356507" cy="1689052"/>
          </a:xfrm>
          <a:prstGeom prst="rect">
            <a:avLst/>
          </a:prstGeom>
          <a:noFill/>
        </p:spPr>
        <p:txBody>
          <a:bodyPr wrap="square" rtlCol="0" anchor="t">
            <a:spAutoFit/>
          </a:bodyPr>
          <a:lstStyle/>
          <a:p>
            <a:pPr marL="342900" indent="-342900">
              <a:lnSpc>
                <a:spcPct val="150000"/>
              </a:lnSpc>
              <a:buFont typeface="Wingdings" pitchFamily="2" charset="2"/>
              <a:buChar char="q"/>
            </a:pPr>
            <a:r>
              <a:rPr lang="zh-CN" altLang="en-US" sz="2400" spc="-10" dirty="0">
                <a:latin typeface="+mn-ea"/>
              </a:rPr>
              <a:t>和全新训练数据相比，提供的信息没那么多，且需要算法验证得到的样本依然表示原对象</a:t>
            </a:r>
            <a:endParaRPr lang="en-US" altLang="zh-CN" sz="2400" spc="-10" dirty="0">
              <a:latin typeface="+mn-ea"/>
            </a:endParaRPr>
          </a:p>
          <a:p>
            <a:pPr marL="342900" indent="-342900">
              <a:lnSpc>
                <a:spcPct val="150000"/>
              </a:lnSpc>
              <a:buFont typeface="Wingdings" pitchFamily="2" charset="2"/>
              <a:buChar char="q"/>
            </a:pPr>
            <a:r>
              <a:rPr lang="zh-CN" altLang="en-CN" sz="2400" spc="-10" dirty="0">
                <a:latin typeface="+mn-ea"/>
              </a:rPr>
              <a:t>优点是</a:t>
            </a:r>
            <a:r>
              <a:rPr lang="zh-CN" altLang="en-US" sz="2400" spc="-10" dirty="0">
                <a:latin typeface="+mn-ea"/>
              </a:rPr>
              <a:t>简单，成本低</a:t>
            </a:r>
            <a:endParaRPr lang="en-US" altLang="zh-CN" sz="2400" spc="-10" dirty="0">
              <a:latin typeface="+mn-ea"/>
            </a:endParaRPr>
          </a:p>
        </p:txBody>
      </p:sp>
      <p:sp>
        <p:nvSpPr>
          <p:cNvPr id="11" name="灯片编号占位符 10"/>
          <p:cNvSpPr>
            <a:spLocks noGrp="1"/>
          </p:cNvSpPr>
          <p:nvPr>
            <p:ph type="sldNum" sz="quarter" idx="14"/>
          </p:nvPr>
        </p:nvSpPr>
        <p:spPr/>
        <p:txBody>
          <a:bodyPr/>
          <a:lstStyle/>
          <a:p>
            <a:fld id="{AF69888C-E133-43D9-A638-B5C95925B91C}" type="slidenum">
              <a:rPr lang="zh-CN" altLang="en-US" smtClean="0"/>
              <a:t>5</a:t>
            </a:fld>
            <a:endParaRPr lang="zh-CN" altLang="en-US" dirty="0"/>
          </a:p>
        </p:txBody>
      </p:sp>
    </p:spTree>
    <p:extLst>
      <p:ext uri="{BB962C8B-B14F-4D97-AF65-F5344CB8AC3E}">
        <p14:creationId xmlns:p14="http://schemas.microsoft.com/office/powerpoint/2010/main" val="169580967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7C414BFE-E0E9-310F-D380-7B788F28B628}"/>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3" name="文本框 3">
            <a:extLst>
              <a:ext uri="{FF2B5EF4-FFF2-40B4-BE49-F238E27FC236}">
                <a16:creationId xmlns:a16="http://schemas.microsoft.com/office/drawing/2014/main" id="{AB291A39-0B37-8545-D1F9-343A59682FA5}"/>
              </a:ext>
            </a:extLst>
          </p:cNvPr>
          <p:cNvSpPr txBox="1"/>
          <p:nvPr/>
        </p:nvSpPr>
        <p:spPr>
          <a:xfrm>
            <a:off x="901214" y="864684"/>
            <a:ext cx="9401810"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例：在汽车识别模型上进行微调用于识别卡车</a:t>
            </a:r>
          </a:p>
        </p:txBody>
      </p:sp>
      <p:pic>
        <p:nvPicPr>
          <p:cNvPr id="4" name="Picture 8">
            <a:extLst>
              <a:ext uri="{FF2B5EF4-FFF2-40B4-BE49-F238E27FC236}">
                <a16:creationId xmlns:a16="http://schemas.microsoft.com/office/drawing/2014/main" id="{C49E2B36-D467-2368-3C06-CA493A3D9E26}"/>
              </a:ext>
            </a:extLst>
          </p:cNvPr>
          <p:cNvPicPr>
            <a:picLocks noChangeAspect="1"/>
          </p:cNvPicPr>
          <p:nvPr/>
        </p:nvPicPr>
        <p:blipFill>
          <a:blip r:embed="rId2"/>
          <a:stretch>
            <a:fillRect/>
          </a:stretch>
        </p:blipFill>
        <p:spPr>
          <a:xfrm>
            <a:off x="1651338" y="4507908"/>
            <a:ext cx="1062874" cy="498983"/>
          </a:xfrm>
          <a:prstGeom prst="rect">
            <a:avLst/>
          </a:prstGeom>
        </p:spPr>
      </p:pic>
      <p:pic>
        <p:nvPicPr>
          <p:cNvPr id="5" name="Picture 9">
            <a:extLst>
              <a:ext uri="{FF2B5EF4-FFF2-40B4-BE49-F238E27FC236}">
                <a16:creationId xmlns:a16="http://schemas.microsoft.com/office/drawing/2014/main" id="{437AD3BB-8730-28DE-A295-E1A02C87C0B2}"/>
              </a:ext>
            </a:extLst>
          </p:cNvPr>
          <p:cNvPicPr>
            <a:picLocks noChangeAspect="1"/>
          </p:cNvPicPr>
          <p:nvPr/>
        </p:nvPicPr>
        <p:blipFill>
          <a:blip r:embed="rId3"/>
          <a:stretch>
            <a:fillRect/>
          </a:stretch>
        </p:blipFill>
        <p:spPr>
          <a:xfrm>
            <a:off x="10780022" y="2530952"/>
            <a:ext cx="1226065" cy="529740"/>
          </a:xfrm>
          <a:prstGeom prst="rect">
            <a:avLst/>
          </a:prstGeom>
        </p:spPr>
      </p:pic>
      <p:pic>
        <p:nvPicPr>
          <p:cNvPr id="6" name="Picture 1">
            <a:extLst>
              <a:ext uri="{FF2B5EF4-FFF2-40B4-BE49-F238E27FC236}">
                <a16:creationId xmlns:a16="http://schemas.microsoft.com/office/drawing/2014/main" id="{3888AD99-D576-F76E-1985-35BF7FC9BB51}"/>
              </a:ext>
            </a:extLst>
          </p:cNvPr>
          <p:cNvPicPr>
            <a:picLocks noChangeAspect="1"/>
          </p:cNvPicPr>
          <p:nvPr/>
        </p:nvPicPr>
        <p:blipFill>
          <a:blip r:embed="rId4"/>
          <a:stretch>
            <a:fillRect/>
          </a:stretch>
        </p:blipFill>
        <p:spPr>
          <a:xfrm>
            <a:off x="262702" y="1656598"/>
            <a:ext cx="4377875" cy="2278448"/>
          </a:xfrm>
          <a:prstGeom prst="rect">
            <a:avLst/>
          </a:prstGeom>
        </p:spPr>
      </p:pic>
      <p:sp>
        <p:nvSpPr>
          <p:cNvPr id="7" name="文本框 3">
            <a:extLst>
              <a:ext uri="{FF2B5EF4-FFF2-40B4-BE49-F238E27FC236}">
                <a16:creationId xmlns:a16="http://schemas.microsoft.com/office/drawing/2014/main" id="{B7C7970E-FF2A-4A5E-4B19-A72BEF0FB26E}"/>
              </a:ext>
            </a:extLst>
          </p:cNvPr>
          <p:cNvSpPr txBox="1"/>
          <p:nvPr/>
        </p:nvSpPr>
        <p:spPr>
          <a:xfrm>
            <a:off x="1253078" y="3935046"/>
            <a:ext cx="2126649" cy="498983"/>
          </a:xfrm>
          <a:prstGeom prst="rect">
            <a:avLst/>
          </a:prstGeom>
          <a:noFill/>
        </p:spPr>
        <p:txBody>
          <a:bodyPr wrap="square" rtlCol="0" anchor="t">
            <a:spAutoFit/>
          </a:bodyPr>
          <a:lstStyle/>
          <a:p>
            <a:pPr>
              <a:lnSpc>
                <a:spcPct val="150000"/>
              </a:lnSpc>
            </a:pPr>
            <a:r>
              <a:rPr lang="zh-CN" altLang="en-US" sz="2000" dirty="0">
                <a:solidFill>
                  <a:schemeClr val="accent1">
                    <a:lumMod val="75000"/>
                  </a:schemeClr>
                </a:solidFill>
              </a:rPr>
              <a:t>汽车识别模型</a:t>
            </a:r>
          </a:p>
        </p:txBody>
      </p:sp>
      <p:pic>
        <p:nvPicPr>
          <p:cNvPr id="8" name="Picture 3">
            <a:extLst>
              <a:ext uri="{FF2B5EF4-FFF2-40B4-BE49-F238E27FC236}">
                <a16:creationId xmlns:a16="http://schemas.microsoft.com/office/drawing/2014/main" id="{E4FBA5F4-CCCD-2C06-751E-864B768CD52E}"/>
              </a:ext>
            </a:extLst>
          </p:cNvPr>
          <p:cNvPicPr>
            <a:picLocks noChangeAspect="1"/>
          </p:cNvPicPr>
          <p:nvPr/>
        </p:nvPicPr>
        <p:blipFill>
          <a:blip r:embed="rId5"/>
          <a:stretch>
            <a:fillRect/>
          </a:stretch>
        </p:blipFill>
        <p:spPr>
          <a:xfrm>
            <a:off x="6236465" y="1628657"/>
            <a:ext cx="4543557" cy="2336687"/>
          </a:xfrm>
          <a:prstGeom prst="rect">
            <a:avLst/>
          </a:prstGeom>
        </p:spPr>
      </p:pic>
      <p:sp>
        <p:nvSpPr>
          <p:cNvPr id="9" name="文本框 3">
            <a:extLst>
              <a:ext uri="{FF2B5EF4-FFF2-40B4-BE49-F238E27FC236}">
                <a16:creationId xmlns:a16="http://schemas.microsoft.com/office/drawing/2014/main" id="{FA00A46C-3EB1-C637-3AC2-E0EA07FBDCF0}"/>
              </a:ext>
            </a:extLst>
          </p:cNvPr>
          <p:cNvSpPr txBox="1"/>
          <p:nvPr/>
        </p:nvSpPr>
        <p:spPr>
          <a:xfrm>
            <a:off x="7196687" y="4658005"/>
            <a:ext cx="2944837" cy="498983"/>
          </a:xfrm>
          <a:prstGeom prst="rect">
            <a:avLst/>
          </a:prstGeom>
          <a:noFill/>
        </p:spPr>
        <p:txBody>
          <a:bodyPr wrap="square" rtlCol="0" anchor="t">
            <a:spAutoFit/>
          </a:bodyPr>
          <a:lstStyle/>
          <a:p>
            <a:pPr algn="ctr">
              <a:lnSpc>
                <a:spcPct val="150000"/>
              </a:lnSpc>
            </a:pPr>
            <a:r>
              <a:rPr lang="zh-CN" altLang="en-US" sz="2000" dirty="0">
                <a:solidFill>
                  <a:schemeClr val="accent1">
                    <a:lumMod val="75000"/>
                  </a:schemeClr>
                </a:solidFill>
              </a:rPr>
              <a:t>卡车识别模型</a:t>
            </a:r>
          </a:p>
        </p:txBody>
      </p:sp>
      <p:pic>
        <p:nvPicPr>
          <p:cNvPr id="10" name="Picture 5">
            <a:extLst>
              <a:ext uri="{FF2B5EF4-FFF2-40B4-BE49-F238E27FC236}">
                <a16:creationId xmlns:a16="http://schemas.microsoft.com/office/drawing/2014/main" id="{152A16AF-FE23-7242-AB47-32CC1DD4F636}"/>
              </a:ext>
            </a:extLst>
          </p:cNvPr>
          <p:cNvPicPr>
            <a:picLocks noChangeAspect="1"/>
          </p:cNvPicPr>
          <p:nvPr/>
        </p:nvPicPr>
        <p:blipFill>
          <a:blip r:embed="rId6"/>
          <a:stretch>
            <a:fillRect/>
          </a:stretch>
        </p:blipFill>
        <p:spPr>
          <a:xfrm>
            <a:off x="7194823" y="3942628"/>
            <a:ext cx="613651" cy="580352"/>
          </a:xfrm>
          <a:prstGeom prst="rect">
            <a:avLst/>
          </a:prstGeom>
        </p:spPr>
      </p:pic>
      <p:pic>
        <p:nvPicPr>
          <p:cNvPr id="11" name="Picture 15">
            <a:extLst>
              <a:ext uri="{FF2B5EF4-FFF2-40B4-BE49-F238E27FC236}">
                <a16:creationId xmlns:a16="http://schemas.microsoft.com/office/drawing/2014/main" id="{8778D6C7-5983-444C-D593-A9C91B1C22D4}"/>
              </a:ext>
            </a:extLst>
          </p:cNvPr>
          <p:cNvPicPr>
            <a:picLocks noChangeAspect="1"/>
          </p:cNvPicPr>
          <p:nvPr/>
        </p:nvPicPr>
        <p:blipFill>
          <a:blip r:embed="rId6"/>
          <a:stretch>
            <a:fillRect/>
          </a:stretch>
        </p:blipFill>
        <p:spPr>
          <a:xfrm>
            <a:off x="8153181" y="3942628"/>
            <a:ext cx="613651" cy="580352"/>
          </a:xfrm>
          <a:prstGeom prst="rect">
            <a:avLst/>
          </a:prstGeom>
        </p:spPr>
      </p:pic>
      <p:pic>
        <p:nvPicPr>
          <p:cNvPr id="13" name="Picture 16">
            <a:extLst>
              <a:ext uri="{FF2B5EF4-FFF2-40B4-BE49-F238E27FC236}">
                <a16:creationId xmlns:a16="http://schemas.microsoft.com/office/drawing/2014/main" id="{71D63B3D-50D7-C02F-10E3-B5A708BF95BB}"/>
              </a:ext>
            </a:extLst>
          </p:cNvPr>
          <p:cNvPicPr>
            <a:picLocks noChangeAspect="1"/>
          </p:cNvPicPr>
          <p:nvPr/>
        </p:nvPicPr>
        <p:blipFill>
          <a:blip r:embed="rId6"/>
          <a:stretch>
            <a:fillRect/>
          </a:stretch>
        </p:blipFill>
        <p:spPr>
          <a:xfrm>
            <a:off x="9111539" y="3968914"/>
            <a:ext cx="613651" cy="580352"/>
          </a:xfrm>
          <a:prstGeom prst="rect">
            <a:avLst/>
          </a:prstGeom>
        </p:spPr>
      </p:pic>
      <p:pic>
        <p:nvPicPr>
          <p:cNvPr id="14" name="Picture 10">
            <a:extLst>
              <a:ext uri="{FF2B5EF4-FFF2-40B4-BE49-F238E27FC236}">
                <a16:creationId xmlns:a16="http://schemas.microsoft.com/office/drawing/2014/main" id="{E8950A12-41F9-B4AB-2BF5-21368CE58859}"/>
              </a:ext>
            </a:extLst>
          </p:cNvPr>
          <p:cNvPicPr>
            <a:picLocks noChangeAspect="1"/>
          </p:cNvPicPr>
          <p:nvPr/>
        </p:nvPicPr>
        <p:blipFill>
          <a:blip r:embed="rId7"/>
          <a:stretch>
            <a:fillRect/>
          </a:stretch>
        </p:blipFill>
        <p:spPr>
          <a:xfrm>
            <a:off x="5120680" y="1909997"/>
            <a:ext cx="1117600" cy="1771650"/>
          </a:xfrm>
          <a:prstGeom prst="rect">
            <a:avLst/>
          </a:prstGeom>
        </p:spPr>
      </p:pic>
      <p:sp>
        <p:nvSpPr>
          <p:cNvPr id="15" name="文本框 3">
            <a:extLst>
              <a:ext uri="{FF2B5EF4-FFF2-40B4-BE49-F238E27FC236}">
                <a16:creationId xmlns:a16="http://schemas.microsoft.com/office/drawing/2014/main" id="{AC8CD2BA-08E9-9B88-3AFD-00358370C043}"/>
              </a:ext>
            </a:extLst>
          </p:cNvPr>
          <p:cNvSpPr txBox="1"/>
          <p:nvPr/>
        </p:nvSpPr>
        <p:spPr>
          <a:xfrm>
            <a:off x="901214" y="5141916"/>
            <a:ext cx="10670502" cy="580352"/>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dirty="0"/>
              <a:t>前面的</a:t>
            </a:r>
            <a:r>
              <a:rPr lang="en-US" altLang="zh-CN" sz="2400" dirty="0"/>
              <a:t>layer</a:t>
            </a:r>
            <a:r>
              <a:rPr lang="zh-CN" altLang="en-US" sz="2400" dirty="0"/>
              <a:t>的通常学习的是通用的特征，后面的</a:t>
            </a:r>
            <a:r>
              <a:rPr lang="en-US" altLang="zh-CN" sz="2400" dirty="0"/>
              <a:t>layer</a:t>
            </a:r>
            <a:r>
              <a:rPr lang="zh-CN" altLang="en-US" sz="2400" dirty="0"/>
              <a:t>学的是特殊的特征</a:t>
            </a:r>
          </a:p>
        </p:txBody>
      </p:sp>
      <p:sp>
        <p:nvSpPr>
          <p:cNvPr id="16" name="文本框 3">
            <a:extLst>
              <a:ext uri="{FF2B5EF4-FFF2-40B4-BE49-F238E27FC236}">
                <a16:creationId xmlns:a16="http://schemas.microsoft.com/office/drawing/2014/main" id="{3EC28B47-E0C4-B7CF-4E0D-8A241C55FAF7}"/>
              </a:ext>
            </a:extLst>
          </p:cNvPr>
          <p:cNvSpPr txBox="1"/>
          <p:nvPr/>
        </p:nvSpPr>
        <p:spPr>
          <a:xfrm>
            <a:off x="1378212" y="5786541"/>
            <a:ext cx="10193504" cy="580352"/>
          </a:xfrm>
          <a:prstGeom prst="rect">
            <a:avLst/>
          </a:prstGeom>
          <a:noFill/>
        </p:spPr>
        <p:txBody>
          <a:bodyPr wrap="square" rtlCol="0" anchor="t">
            <a:spAutoFit/>
          </a:bodyPr>
          <a:lstStyle/>
          <a:p>
            <a:pPr marL="342900" indent="-342900">
              <a:lnSpc>
                <a:spcPct val="150000"/>
              </a:lnSpc>
              <a:buFont typeface="Wingdings" pitchFamily="2" charset="2"/>
              <a:buChar char="ü"/>
            </a:pPr>
            <a:r>
              <a:rPr lang="zh-CN" altLang="en-US" sz="2400" dirty="0"/>
              <a:t>可采取固定前面的</a:t>
            </a:r>
            <a:r>
              <a:rPr lang="en-US" altLang="zh-CN" sz="2400" dirty="0"/>
              <a:t>layer</a:t>
            </a:r>
            <a:r>
              <a:rPr lang="zh-CN" altLang="en-US" sz="2400" dirty="0"/>
              <a:t>，只改变后面的输出层，再用数据训练输出层</a:t>
            </a:r>
            <a:endParaRPr lang="en-US" altLang="zh-CN" sz="2400" dirty="0"/>
          </a:p>
        </p:txBody>
      </p:sp>
      <p:sp>
        <p:nvSpPr>
          <p:cNvPr id="17" name="灯片编号占位符 16"/>
          <p:cNvSpPr>
            <a:spLocks noGrp="1"/>
          </p:cNvSpPr>
          <p:nvPr>
            <p:ph type="sldNum" sz="quarter" idx="14"/>
          </p:nvPr>
        </p:nvSpPr>
        <p:spPr/>
        <p:txBody>
          <a:bodyPr/>
          <a:lstStyle/>
          <a:p>
            <a:fld id="{AF69888C-E133-43D9-A638-B5C95925B91C}" type="slidenum">
              <a:rPr lang="zh-CN" altLang="en-US" smtClean="0"/>
              <a:t>50</a:t>
            </a:fld>
            <a:endParaRPr lang="zh-CN" altLang="en-US" dirty="0"/>
          </a:p>
        </p:txBody>
      </p:sp>
    </p:spTree>
    <p:extLst>
      <p:ext uri="{BB962C8B-B14F-4D97-AF65-F5344CB8AC3E}">
        <p14:creationId xmlns:p14="http://schemas.microsoft.com/office/powerpoint/2010/main" val="414557385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7C414BFE-E0E9-310F-D380-7B788F28B628}"/>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3" name="Shape 135">
            <a:extLst>
              <a:ext uri="{FF2B5EF4-FFF2-40B4-BE49-F238E27FC236}">
                <a16:creationId xmlns:a16="http://schemas.microsoft.com/office/drawing/2014/main" id="{94ABDB64-50CD-3A91-040E-062B7142DDD9}"/>
              </a:ext>
            </a:extLst>
          </p:cNvPr>
          <p:cNvSpPr txBox="1"/>
          <p:nvPr/>
        </p:nvSpPr>
        <p:spPr>
          <a:xfrm>
            <a:off x="863260" y="1223607"/>
            <a:ext cx="10933430" cy="2855561"/>
          </a:xfrm>
          <a:prstGeom prst="rect">
            <a:avLst/>
          </a:prstGeom>
          <a:noFill/>
          <a:ln>
            <a:noFill/>
          </a:ln>
        </p:spPr>
        <p:txBody>
          <a:bodyPr spcFirstLastPara="1" wrap="square" lIns="121900" tIns="121900" rIns="121900" bIns="121900" anchor="t" anchorCtr="0">
            <a:noAutofit/>
          </a:bodyPr>
          <a:lstStyle/>
          <a:p>
            <a:pPr marL="342900" lvl="0" indent="-342900">
              <a:lnSpc>
                <a:spcPct val="150000"/>
              </a:lnSpc>
              <a:buFont typeface="Wingdings" pitchFamily="2" charset="2"/>
              <a:buChar char="q"/>
            </a:pPr>
            <a:r>
              <a:rPr 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预训练模型</a:t>
            </a:r>
            <a:r>
              <a:rPr 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是已经用数据集训练</a:t>
            </a:r>
            <a:r>
              <a:rPr lang="zh-CN" sz="2400" dirty="0">
                <a:latin typeface="微软雅黑" panose="020B0503020204020204" pitchFamily="34" charset="-122"/>
                <a:ea typeface="微软雅黑" panose="020B0503020204020204" pitchFamily="34" charset="-122"/>
                <a:cs typeface="微软雅黑" panose="020B0503020204020204" pitchFamily="34" charset="-122"/>
              </a:rPr>
              <a:t>好了的模型</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，比如</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VGG16/19</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Resnet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等模型，这些通常是用大型数据集，如</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Imagenet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COCO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等训练好模型参数</a:t>
            </a:r>
            <a:endParaRPr 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rtl="0" fontAlgn="auto">
              <a:lnSpc>
                <a:spcPct val="150000"/>
              </a:lnSpc>
              <a:spcBef>
                <a:spcPts val="0"/>
              </a:spcBef>
              <a:spcAft>
                <a:spcPts val="0"/>
              </a:spcAft>
              <a:buFont typeface="Wingdings" pitchFamily="2" charset="2"/>
              <a:buChar char="q"/>
            </a:pPr>
            <a:r>
              <a:rPr lang="zh-CN" sz="2400" dirty="0">
                <a:latin typeface="微软雅黑" panose="020B0503020204020204" pitchFamily="34" charset="-122"/>
                <a:ea typeface="微软雅黑" panose="020B0503020204020204" pitchFamily="34" charset="-122"/>
                <a:cs typeface="微软雅黑" panose="020B0503020204020204" pitchFamily="34" charset="-122"/>
              </a:rPr>
              <a:t> 正常情况下，我们常用的VGG16/19等网络已经是他人调试好的优秀网络，我们无需再修改其网络结构。</a:t>
            </a:r>
          </a:p>
          <a:p>
            <a:pPr marL="0" lvl="0" indent="0" rtl="0">
              <a:spcBef>
                <a:spcPts val="0"/>
              </a:spcBef>
              <a:spcAft>
                <a:spcPts val="0"/>
              </a:spcAft>
              <a:buNone/>
            </a:pP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4">
            <a:extLst>
              <a:ext uri="{FF2B5EF4-FFF2-40B4-BE49-F238E27FC236}">
                <a16:creationId xmlns:a16="http://schemas.microsoft.com/office/drawing/2014/main" id="{F64CF50C-D21E-E693-BA4C-E48E147CB8E1}"/>
              </a:ext>
            </a:extLst>
          </p:cNvPr>
          <p:cNvSpPr txBox="1"/>
          <p:nvPr/>
        </p:nvSpPr>
        <p:spPr>
          <a:xfrm>
            <a:off x="604531" y="915021"/>
            <a:ext cx="2976245"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什么是预训练模型</a:t>
            </a:r>
          </a:p>
        </p:txBody>
      </p:sp>
      <p:pic>
        <p:nvPicPr>
          <p:cNvPr id="5" name="Shape 141">
            <a:extLst>
              <a:ext uri="{FF2B5EF4-FFF2-40B4-BE49-F238E27FC236}">
                <a16:creationId xmlns:a16="http://schemas.microsoft.com/office/drawing/2014/main" id="{979B9B35-1FEC-4FC1-B91E-92C1FA32F562}"/>
              </a:ext>
            </a:extLst>
          </p:cNvPr>
          <p:cNvPicPr preferRelativeResize="0"/>
          <p:nvPr/>
        </p:nvPicPr>
        <p:blipFill rotWithShape="1">
          <a:blip r:embed="rId2"/>
          <a:srcRect b="44839"/>
          <a:stretch/>
        </p:blipFill>
        <p:spPr>
          <a:xfrm>
            <a:off x="2047475" y="3659884"/>
            <a:ext cx="8565000" cy="2591695"/>
          </a:xfrm>
          <a:prstGeom prst="rect">
            <a:avLst/>
          </a:prstGeom>
          <a:noFill/>
          <a:ln>
            <a:noFill/>
          </a:ln>
        </p:spPr>
      </p:pic>
      <p:sp>
        <p:nvSpPr>
          <p:cNvPr id="6" name="Shape 135">
            <a:extLst>
              <a:ext uri="{FF2B5EF4-FFF2-40B4-BE49-F238E27FC236}">
                <a16:creationId xmlns:a16="http://schemas.microsoft.com/office/drawing/2014/main" id="{8597E53F-C21B-00E2-DA46-279164B11C03}"/>
              </a:ext>
            </a:extLst>
          </p:cNvPr>
          <p:cNvSpPr txBox="1"/>
          <p:nvPr/>
        </p:nvSpPr>
        <p:spPr>
          <a:xfrm>
            <a:off x="2202827" y="5705119"/>
            <a:ext cx="1863231" cy="910181"/>
          </a:xfrm>
          <a:prstGeom prst="rect">
            <a:avLst/>
          </a:prstGeom>
          <a:noFill/>
          <a:ln>
            <a:noFill/>
          </a:ln>
        </p:spPr>
        <p:txBody>
          <a:bodyPr spcFirstLastPara="1" wrap="square" lIns="121900" tIns="121900" rIns="121900" bIns="121900" anchor="t" anchorCtr="0">
            <a:noAutofit/>
          </a:bodyPr>
          <a:lstStyle/>
          <a:p>
            <a:pPr lvl="0">
              <a:lnSpc>
                <a:spcPct val="150000"/>
              </a:lnSpc>
            </a:pPr>
            <a:r>
              <a:rPr lang="en-US" altLang="zh-CN" sz="3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sz="3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灯片编号占位符 6"/>
          <p:cNvSpPr>
            <a:spLocks noGrp="1"/>
          </p:cNvSpPr>
          <p:nvPr>
            <p:ph type="sldNum" sz="quarter" idx="14"/>
          </p:nvPr>
        </p:nvSpPr>
        <p:spPr/>
        <p:txBody>
          <a:bodyPr/>
          <a:lstStyle/>
          <a:p>
            <a:fld id="{AF69888C-E133-43D9-A638-B5C95925B91C}" type="slidenum">
              <a:rPr lang="zh-CN" altLang="en-US" smtClean="0"/>
              <a:t>51</a:t>
            </a:fld>
            <a:endParaRPr lang="zh-CN" altLang="en-US" dirty="0"/>
          </a:p>
        </p:txBody>
      </p:sp>
    </p:spTree>
    <p:extLst>
      <p:ext uri="{BB962C8B-B14F-4D97-AF65-F5344CB8AC3E}">
        <p14:creationId xmlns:p14="http://schemas.microsoft.com/office/powerpoint/2010/main" val="406193936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7C414BFE-E0E9-310F-D380-7B788F28B628}"/>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3" name="Shape 159">
            <a:extLst>
              <a:ext uri="{FF2B5EF4-FFF2-40B4-BE49-F238E27FC236}">
                <a16:creationId xmlns:a16="http://schemas.microsoft.com/office/drawing/2014/main" id="{14627267-1129-10A3-EFBA-61739B6CD20A}"/>
              </a:ext>
            </a:extLst>
          </p:cNvPr>
          <p:cNvSpPr txBox="1"/>
          <p:nvPr/>
        </p:nvSpPr>
        <p:spPr>
          <a:xfrm>
            <a:off x="1009656" y="1969325"/>
            <a:ext cx="5692000" cy="664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endParaRPr sz="2400"/>
          </a:p>
        </p:txBody>
      </p:sp>
      <p:sp>
        <p:nvSpPr>
          <p:cNvPr id="4" name="Shape 160">
            <a:extLst>
              <a:ext uri="{FF2B5EF4-FFF2-40B4-BE49-F238E27FC236}">
                <a16:creationId xmlns:a16="http://schemas.microsoft.com/office/drawing/2014/main" id="{AADC6213-F312-D4A9-2168-74364A2A5328}"/>
              </a:ext>
            </a:extLst>
          </p:cNvPr>
          <p:cNvSpPr txBox="1"/>
          <p:nvPr/>
        </p:nvSpPr>
        <p:spPr>
          <a:xfrm>
            <a:off x="879040" y="1429407"/>
            <a:ext cx="10782429" cy="4635062"/>
          </a:xfrm>
          <a:prstGeom prst="rect">
            <a:avLst/>
          </a:prstGeom>
          <a:noFill/>
          <a:ln>
            <a:noFill/>
          </a:ln>
        </p:spPr>
        <p:txBody>
          <a:bodyPr spcFirstLastPara="1" wrap="square" lIns="121900" tIns="121900" rIns="121900" bIns="121900" anchor="ctr" anchorCtr="0">
            <a:noAutofit/>
          </a:bodyPr>
          <a:lstStyle/>
          <a:p>
            <a:pPr marL="0" lvl="0" indent="0" rtl="0" fontAlgn="auto">
              <a:lnSpc>
                <a:spcPct val="150000"/>
              </a:lnSpc>
              <a:spcBef>
                <a:spcPts val="0"/>
              </a:spcBef>
              <a:spcAft>
                <a:spcPts val="0"/>
              </a:spcAft>
              <a:buNone/>
            </a:pPr>
            <a:r>
              <a:rPr lang="zh-CN" sz="2400" dirty="0">
                <a:latin typeface="微软雅黑" panose="020B0503020204020204" pitchFamily="34" charset="-122"/>
                <a:ea typeface="微软雅黑" panose="020B0503020204020204" pitchFamily="34" charset="-122"/>
                <a:cs typeface="微软雅黑" panose="020B0503020204020204" pitchFamily="34" charset="-122"/>
              </a:rPr>
              <a:t>普通预训练模型的特点是：</a:t>
            </a:r>
          </a:p>
          <a:p>
            <a:pPr marL="0" lvl="0" indent="0" fontAlgn="auto">
              <a:lnSpc>
                <a:spcPct val="150000"/>
              </a:lnSpc>
              <a:spcBef>
                <a:spcPts val="0"/>
              </a:spcBef>
              <a:spcAft>
                <a:spcPts val="0"/>
              </a:spcAft>
              <a:buNone/>
            </a:pPr>
            <a:r>
              <a:rPr lang="zh-CN" sz="2400" dirty="0">
                <a:latin typeface="微软雅黑" panose="020B0503020204020204" pitchFamily="34" charset="-122"/>
                <a:ea typeface="微软雅黑" panose="020B0503020204020204" pitchFamily="34" charset="-122"/>
                <a:cs typeface="微软雅黑" panose="020B0503020204020204" pitchFamily="34" charset="-122"/>
              </a:rPr>
              <a:t>用了大型数据集做训练，已经具备了</a:t>
            </a:r>
            <a:r>
              <a:rPr 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提取浅层基础特征和深层抽象特征的能力</a:t>
            </a:r>
            <a:r>
              <a:rPr 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fontAlgn="auto">
              <a:lnSpc>
                <a:spcPct val="150000"/>
              </a:lnSpc>
              <a:spcBef>
                <a:spcPts val="0"/>
              </a:spcBef>
              <a:spcAft>
                <a:spcPts val="0"/>
              </a:spcAft>
              <a:buNone/>
            </a:pPr>
            <a:endParaRPr 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fontAlgn="auto">
              <a:lnSpc>
                <a:spcPct val="150000"/>
              </a:lnSpc>
              <a:spcBef>
                <a:spcPts val="0"/>
              </a:spcBef>
              <a:spcAft>
                <a:spcPts val="0"/>
              </a:spcAft>
              <a:buNone/>
            </a:pPr>
            <a:r>
              <a:rPr lang="zh-CN" sz="2400" dirty="0">
                <a:latin typeface="微软雅黑" panose="020B0503020204020204" pitchFamily="34" charset="-122"/>
                <a:ea typeface="微软雅黑" panose="020B0503020204020204" pitchFamily="34" charset="-122"/>
                <a:cs typeface="微软雅黑" panose="020B0503020204020204" pitchFamily="34" charset="-122"/>
              </a:rPr>
              <a:t>不做微调：</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fontAlgn="auto">
              <a:lnSpc>
                <a:spcPct val="150000"/>
              </a:lnSpc>
              <a:spcBef>
                <a:spcPts val="0"/>
              </a:spcBef>
              <a:spcAft>
                <a:spcPts val="0"/>
              </a:spcAft>
              <a:buNone/>
            </a:pPr>
            <a:r>
              <a:rPr lang="zh-CN" sz="2400" dirty="0">
                <a:latin typeface="微软雅黑" panose="020B0503020204020204" pitchFamily="34" charset="-122"/>
                <a:ea typeface="微软雅黑" panose="020B0503020204020204" pitchFamily="34" charset="-122"/>
                <a:cs typeface="微软雅黑" panose="020B0503020204020204" pitchFamily="34" charset="-122"/>
              </a:rPr>
              <a:t>（1）从头开始训练，需要大量的数据，计算时间和计算资源。</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fontAlgn="auto">
              <a:lnSpc>
                <a:spcPct val="150000"/>
              </a:lnSpc>
              <a:spcBef>
                <a:spcPts val="0"/>
              </a:spcBef>
              <a:spcAft>
                <a:spcPts val="0"/>
              </a:spcAft>
              <a:buNone/>
            </a:pPr>
            <a:r>
              <a:rPr lang="zh-CN" sz="2400" dirty="0">
                <a:latin typeface="微软雅黑" panose="020B0503020204020204" pitchFamily="34" charset="-122"/>
                <a:ea typeface="微软雅黑" panose="020B0503020204020204" pitchFamily="34" charset="-122"/>
                <a:cs typeface="微软雅黑" panose="020B0503020204020204" pitchFamily="34" charset="-122"/>
              </a:rPr>
              <a:t>（2）存在模型不收敛，参数不够优化，准确率低，模型泛化能力低，容易过拟合等风险。</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fontAlgn="auto">
              <a:lnSpc>
                <a:spcPct val="150000"/>
              </a:lnSpc>
              <a:spcBef>
                <a:spcPts val="0"/>
              </a:spcBef>
              <a:spcAft>
                <a:spcPts val="0"/>
              </a:spcAft>
              <a:buNone/>
            </a:pPr>
            <a:r>
              <a:rPr 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使用微调：有效避免了上述可能存在的问题。</a:t>
            </a:r>
          </a:p>
        </p:txBody>
      </p:sp>
      <p:sp>
        <p:nvSpPr>
          <p:cNvPr id="5" name="文本框 4">
            <a:extLst>
              <a:ext uri="{FF2B5EF4-FFF2-40B4-BE49-F238E27FC236}">
                <a16:creationId xmlns:a16="http://schemas.microsoft.com/office/drawing/2014/main" id="{DB4908C6-80F6-36B4-D87D-13268C44B988}"/>
              </a:ext>
            </a:extLst>
          </p:cNvPr>
          <p:cNvSpPr txBox="1"/>
          <p:nvPr/>
        </p:nvSpPr>
        <p:spPr>
          <a:xfrm>
            <a:off x="604531" y="1154860"/>
            <a:ext cx="2976245"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为什么要做微调？</a:t>
            </a:r>
          </a:p>
        </p:txBody>
      </p:sp>
      <p:sp>
        <p:nvSpPr>
          <p:cNvPr id="6" name="灯片编号占位符 5"/>
          <p:cNvSpPr>
            <a:spLocks noGrp="1"/>
          </p:cNvSpPr>
          <p:nvPr>
            <p:ph type="sldNum" sz="quarter" idx="14"/>
          </p:nvPr>
        </p:nvSpPr>
        <p:spPr/>
        <p:txBody>
          <a:bodyPr/>
          <a:lstStyle/>
          <a:p>
            <a:fld id="{AF69888C-E133-43D9-A638-B5C95925B91C}" type="slidenum">
              <a:rPr lang="zh-CN" altLang="en-US" smtClean="0"/>
              <a:t>52</a:t>
            </a:fld>
            <a:endParaRPr lang="zh-CN" altLang="en-US" dirty="0"/>
          </a:p>
        </p:txBody>
      </p:sp>
    </p:spTree>
    <p:extLst>
      <p:ext uri="{BB962C8B-B14F-4D97-AF65-F5344CB8AC3E}">
        <p14:creationId xmlns:p14="http://schemas.microsoft.com/office/powerpoint/2010/main" val="82523681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7C414BFE-E0E9-310F-D380-7B788F28B628}"/>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3" name="Shape 167">
            <a:extLst>
              <a:ext uri="{FF2B5EF4-FFF2-40B4-BE49-F238E27FC236}">
                <a16:creationId xmlns:a16="http://schemas.microsoft.com/office/drawing/2014/main" id="{C49FBB2F-90C7-D6C3-CA60-2CF5E9DF3247}"/>
              </a:ext>
            </a:extLst>
          </p:cNvPr>
          <p:cNvSpPr txBox="1"/>
          <p:nvPr/>
        </p:nvSpPr>
        <p:spPr>
          <a:xfrm>
            <a:off x="1040130" y="1998980"/>
            <a:ext cx="10111105" cy="3281045"/>
          </a:xfrm>
          <a:prstGeom prst="rect">
            <a:avLst/>
          </a:prstGeom>
          <a:noFill/>
          <a:ln>
            <a:noFill/>
          </a:ln>
        </p:spPr>
        <p:txBody>
          <a:bodyPr spcFirstLastPara="1" wrap="square" lIns="121900" tIns="121900" rIns="121900" bIns="121900" anchor="t" anchorCtr="0">
            <a:noAutofit/>
          </a:bodyPr>
          <a:lstStyle/>
          <a:p>
            <a:pPr marL="342900" lvl="0" indent="-342900" fontAlgn="auto">
              <a:lnSpc>
                <a:spcPct val="150000"/>
              </a:lnSpc>
              <a:spcBef>
                <a:spcPts val="0"/>
              </a:spcBef>
              <a:spcAft>
                <a:spcPts val="0"/>
              </a:spcAft>
              <a:buFont typeface="Wingdings" pitchFamily="2" charset="2"/>
              <a:buChar char="q"/>
            </a:pPr>
            <a:r>
              <a:rPr lang="zh-CN" sz="2400" dirty="0">
                <a:latin typeface="微软雅黑" panose="020B0503020204020204" pitchFamily="34" charset="-122"/>
                <a:ea typeface="微软雅黑" panose="020B0503020204020204" pitchFamily="34" charset="-122"/>
                <a:cs typeface="微软雅黑" panose="020B0503020204020204" pitchFamily="34" charset="-122"/>
              </a:rPr>
              <a:t>要使用的数据集和预训练模型的</a:t>
            </a:r>
            <a:r>
              <a:rPr 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数据集相似</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（若</a:t>
            </a: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不相似</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则效果不好，因为源模型（如自然风景识别）和目标模型（如人脸识别）特征提取不同，相应的参数也不同）</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fontAlgn="auto">
              <a:lnSpc>
                <a:spcPct val="150000"/>
              </a:lnSpc>
              <a:spcBef>
                <a:spcPts val="0"/>
              </a:spcBef>
              <a:spcAft>
                <a:spcPts val="0"/>
              </a:spcAft>
              <a:buFont typeface="Wingdings" pitchFamily="2" charset="2"/>
              <a:buChar char="q"/>
            </a:pPr>
            <a:r>
              <a:rPr lang="zh-CN" sz="24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自己搭建</a:t>
            </a:r>
            <a:r>
              <a:rPr lang="zh-CN" altLang="en-US" sz="24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sz="24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模型</a:t>
            </a:r>
            <a:r>
              <a:rPr lang="zh-CN" sz="2400" dirty="0">
                <a:solidFill>
                  <a:schemeClr val="accent1"/>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正确率太低</a:t>
            </a:r>
            <a:endParaRPr sz="2400" dirty="0">
              <a:solidFill>
                <a:srgbClr val="1A1A1A"/>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itchFamily="2" charset="2"/>
              <a:buChar char="q"/>
            </a:pPr>
            <a:r>
              <a:rPr lang="zh-CN" sz="24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数据集相似，但</a:t>
            </a:r>
            <a:r>
              <a:rPr lang="zh-CN" sz="2400" dirty="0">
                <a:solidFill>
                  <a:schemeClr val="accent1"/>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数据集数量太少</a:t>
            </a:r>
            <a:r>
              <a:rPr lang="zh-CN" altLang="en-US" sz="2400" dirty="0">
                <a:solidFill>
                  <a:schemeClr val="dk2"/>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highlight>
                  <a:srgbClr val="FFFFFF"/>
                </a:highlight>
              </a:rPr>
              <a:t>当目标数据集远小于源数据集时，</a:t>
            </a:r>
            <a:r>
              <a:rPr lang="zh-CN" altLang="en-US" sz="2400" b="1" dirty="0">
                <a:solidFill>
                  <a:srgbClr val="FF0000"/>
                </a:solidFill>
                <a:highlight>
                  <a:srgbClr val="FFFFFF"/>
                </a:highlight>
              </a:rPr>
              <a:t>微调</a:t>
            </a:r>
            <a:r>
              <a:rPr lang="zh-CN" altLang="en-US" sz="2400" dirty="0">
                <a:highlight>
                  <a:srgbClr val="FFFFFF"/>
                </a:highlight>
              </a:rPr>
              <a:t>有助于提升模型的泛化能力</a:t>
            </a:r>
            <a:r>
              <a:rPr lang="zh-CN" altLang="en-US" sz="2400" dirty="0">
                <a:solidFill>
                  <a:schemeClr val="dk2"/>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dirty="0">
              <a:solidFill>
                <a:schemeClr val="dk2"/>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rtl="0">
              <a:lnSpc>
                <a:spcPct val="150000"/>
              </a:lnSpc>
              <a:spcBef>
                <a:spcPts val="0"/>
              </a:spcBef>
              <a:spcAft>
                <a:spcPts val="0"/>
              </a:spcAft>
              <a:buFont typeface="Wingdings" pitchFamily="2" charset="2"/>
              <a:buChar char="q"/>
            </a:pPr>
            <a:r>
              <a:rPr lang="zh-CN" sz="24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sym typeface="+mn-ea"/>
              </a:rPr>
              <a:t>计算资源太少。</a:t>
            </a:r>
            <a:endParaRPr lang="zh-CN" sz="2400" dirty="0">
              <a:solidFill>
                <a:schemeClr val="tx1"/>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a:p>
            <a:pPr marL="0" lvl="0" indent="0" fontAlgn="auto">
              <a:lnSpc>
                <a:spcPct val="150000"/>
              </a:lnSpc>
              <a:spcBef>
                <a:spcPts val="0"/>
              </a:spcBef>
              <a:spcAft>
                <a:spcPts val="0"/>
              </a:spcAft>
              <a:buNone/>
            </a:pPr>
            <a:endParaRPr lang="zh-CN" sz="2400" dirty="0">
              <a:solidFill>
                <a:srgbClr val="1A1A1A"/>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4">
            <a:extLst>
              <a:ext uri="{FF2B5EF4-FFF2-40B4-BE49-F238E27FC236}">
                <a16:creationId xmlns:a16="http://schemas.microsoft.com/office/drawing/2014/main" id="{3C6906D3-A4D9-3EC2-7E9D-DC261EAD6331}"/>
              </a:ext>
            </a:extLst>
          </p:cNvPr>
          <p:cNvSpPr txBox="1"/>
          <p:nvPr/>
        </p:nvSpPr>
        <p:spPr>
          <a:xfrm>
            <a:off x="701675" y="1359535"/>
            <a:ext cx="3956050"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什么情况下使用微调？</a:t>
            </a:r>
          </a:p>
        </p:txBody>
      </p:sp>
      <p:sp>
        <p:nvSpPr>
          <p:cNvPr id="5" name="灯片编号占位符 4"/>
          <p:cNvSpPr>
            <a:spLocks noGrp="1"/>
          </p:cNvSpPr>
          <p:nvPr>
            <p:ph type="sldNum" sz="quarter" idx="14"/>
          </p:nvPr>
        </p:nvSpPr>
        <p:spPr/>
        <p:txBody>
          <a:bodyPr/>
          <a:lstStyle/>
          <a:p>
            <a:fld id="{AF69888C-E133-43D9-A638-B5C95925B91C}" type="slidenum">
              <a:rPr lang="zh-CN" altLang="en-US" smtClean="0"/>
              <a:t>53</a:t>
            </a:fld>
            <a:endParaRPr lang="zh-CN" altLang="en-US" dirty="0"/>
          </a:p>
        </p:txBody>
      </p:sp>
    </p:spTree>
    <p:extLst>
      <p:ext uri="{BB962C8B-B14F-4D97-AF65-F5344CB8AC3E}">
        <p14:creationId xmlns:p14="http://schemas.microsoft.com/office/powerpoint/2010/main" val="234244477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2" name="文本框 1">
            <a:extLst>
              <a:ext uri="{FF2B5EF4-FFF2-40B4-BE49-F238E27FC236}">
                <a16:creationId xmlns:a16="http://schemas.microsoft.com/office/drawing/2014/main" id="{AF0A192F-7B0B-B524-A1C5-D7C13E544698}"/>
              </a:ext>
            </a:extLst>
          </p:cNvPr>
          <p:cNvSpPr txBox="1"/>
          <p:nvPr/>
        </p:nvSpPr>
        <p:spPr>
          <a:xfrm>
            <a:off x="604531" y="9260"/>
            <a:ext cx="6096000" cy="1015663"/>
          </a:xfrm>
          <a:prstGeom prst="rect">
            <a:avLst/>
          </a:prstGeom>
          <a:noFill/>
        </p:spPr>
        <p:txBody>
          <a:bodyPr wrap="square">
            <a:spAutoFit/>
          </a:bodyPr>
          <a:lstStyle/>
          <a:p>
            <a:pPr algn="l">
              <a:lnSpc>
                <a:spcPct val="150000"/>
              </a:lnSpc>
            </a:pPr>
            <a:r>
              <a:rPr lang="en-US" altLang="zh-CN" sz="4000" b="1" dirty="0">
                <a:sym typeface="+mn-ea"/>
              </a:rPr>
              <a:t>5</a:t>
            </a:r>
            <a:r>
              <a:rPr lang="zh-CN" altLang="en-US" sz="4000" b="1" dirty="0">
                <a:sym typeface="+mn-ea"/>
              </a:rPr>
              <a:t> 模型微调</a:t>
            </a:r>
            <a:endParaRPr lang="en-US" altLang="zh-CN" sz="4000" b="1" dirty="0">
              <a:sym typeface="+mn-ea"/>
            </a:endParaRPr>
          </a:p>
        </p:txBody>
      </p:sp>
      <p:sp>
        <p:nvSpPr>
          <p:cNvPr id="3" name="文本框 2">
            <a:extLst>
              <a:ext uri="{FF2B5EF4-FFF2-40B4-BE49-F238E27FC236}">
                <a16:creationId xmlns:a16="http://schemas.microsoft.com/office/drawing/2014/main" id="{AD840C88-0948-ED18-1DB2-646737F65E21}"/>
              </a:ext>
            </a:extLst>
          </p:cNvPr>
          <p:cNvSpPr txBox="1"/>
          <p:nvPr/>
        </p:nvSpPr>
        <p:spPr>
          <a:xfrm>
            <a:off x="604531" y="1154860"/>
            <a:ext cx="5599113" cy="424732"/>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不同数据集下使用微调的方法</a:t>
            </a:r>
          </a:p>
        </p:txBody>
      </p:sp>
      <p:grpSp>
        <p:nvGrpSpPr>
          <p:cNvPr id="4" name="Group 7">
            <a:extLst>
              <a:ext uri="{FF2B5EF4-FFF2-40B4-BE49-F238E27FC236}">
                <a16:creationId xmlns:a16="http://schemas.microsoft.com/office/drawing/2014/main" id="{32A7EE86-2B92-DD28-BEA5-823BCC2F5D42}"/>
              </a:ext>
            </a:extLst>
          </p:cNvPr>
          <p:cNvGrpSpPr/>
          <p:nvPr/>
        </p:nvGrpSpPr>
        <p:grpSpPr>
          <a:xfrm>
            <a:off x="664862" y="2289347"/>
            <a:ext cx="11068044" cy="4049696"/>
            <a:chOff x="3440091" y="2200275"/>
            <a:chExt cx="11068044" cy="4049696"/>
          </a:xfrm>
        </p:grpSpPr>
        <p:cxnSp>
          <p:nvCxnSpPr>
            <p:cNvPr id="5" name="Straight Arrow Connector 3">
              <a:extLst>
                <a:ext uri="{FF2B5EF4-FFF2-40B4-BE49-F238E27FC236}">
                  <a16:creationId xmlns:a16="http://schemas.microsoft.com/office/drawing/2014/main" id="{B2A71103-EB2B-E47B-773F-5D5C162B14CC}"/>
                </a:ext>
              </a:extLst>
            </p:cNvPr>
            <p:cNvCxnSpPr>
              <a:cxnSpLocks/>
            </p:cNvCxnSpPr>
            <p:nvPr/>
          </p:nvCxnSpPr>
          <p:spPr>
            <a:xfrm>
              <a:off x="3872299" y="5744734"/>
              <a:ext cx="1063583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6">
              <a:extLst>
                <a:ext uri="{FF2B5EF4-FFF2-40B4-BE49-F238E27FC236}">
                  <a16:creationId xmlns:a16="http://schemas.microsoft.com/office/drawing/2014/main" id="{E5829280-BEE4-9FCE-5D17-DDC6C6E7BDC3}"/>
                </a:ext>
              </a:extLst>
            </p:cNvPr>
            <p:cNvCxnSpPr>
              <a:cxnSpLocks/>
            </p:cNvCxnSpPr>
            <p:nvPr/>
          </p:nvCxnSpPr>
          <p:spPr>
            <a:xfrm flipV="1">
              <a:off x="4024699" y="2200275"/>
              <a:ext cx="0" cy="3696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4">
              <a:extLst>
                <a:ext uri="{FF2B5EF4-FFF2-40B4-BE49-F238E27FC236}">
                  <a16:creationId xmlns:a16="http://schemas.microsoft.com/office/drawing/2014/main" id="{E2936D2C-A0AC-FE13-7E33-20DBE36D8D0D}"/>
                </a:ext>
              </a:extLst>
            </p:cNvPr>
            <p:cNvSpPr txBox="1"/>
            <p:nvPr/>
          </p:nvSpPr>
          <p:spPr>
            <a:xfrm>
              <a:off x="3440091" y="2305418"/>
              <a:ext cx="584608" cy="1754326"/>
            </a:xfrm>
            <a:prstGeom prst="rect">
              <a:avLst/>
            </a:prstGeom>
            <a:noFill/>
            <a:ln>
              <a:noFill/>
            </a:ln>
          </p:spPr>
          <p:txBody>
            <a:bodyPr wrap="square" rtlCol="0">
              <a:spAutoFit/>
            </a:bodyPr>
            <a:lstStyle/>
            <a:p>
              <a:pPr defTabSz="685800">
                <a:lnSpc>
                  <a:spcPct val="90000"/>
                </a:lnSpc>
                <a:spcBef>
                  <a:spcPts val="75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数据相似度</a:t>
              </a:r>
            </a:p>
          </p:txBody>
        </p:sp>
        <p:sp>
          <p:nvSpPr>
            <p:cNvPr id="8" name="文本框 4">
              <a:extLst>
                <a:ext uri="{FF2B5EF4-FFF2-40B4-BE49-F238E27FC236}">
                  <a16:creationId xmlns:a16="http://schemas.microsoft.com/office/drawing/2014/main" id="{A7B14C95-AC65-3AE9-B702-A883E74BBBD7}"/>
                </a:ext>
              </a:extLst>
            </p:cNvPr>
            <p:cNvSpPr txBox="1"/>
            <p:nvPr/>
          </p:nvSpPr>
          <p:spPr>
            <a:xfrm>
              <a:off x="12724160" y="5825239"/>
              <a:ext cx="1293819" cy="424732"/>
            </a:xfrm>
            <a:prstGeom prst="rect">
              <a:avLst/>
            </a:prstGeom>
            <a:noFill/>
            <a:ln>
              <a:noFill/>
            </a:ln>
          </p:spPr>
          <p:txBody>
            <a:bodyPr wrap="square" rtlCol="0">
              <a:spAutoFit/>
            </a:bodyPr>
            <a:lstStyle/>
            <a:p>
              <a:pPr defTabSz="685800">
                <a:lnSpc>
                  <a:spcPct val="90000"/>
                </a:lnSpc>
                <a:spcBef>
                  <a:spcPts val="75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数据量</a:t>
              </a:r>
            </a:p>
          </p:txBody>
        </p:sp>
      </p:grpSp>
      <p:sp>
        <p:nvSpPr>
          <p:cNvPr id="9" name="Shape 173">
            <a:extLst>
              <a:ext uri="{FF2B5EF4-FFF2-40B4-BE49-F238E27FC236}">
                <a16:creationId xmlns:a16="http://schemas.microsoft.com/office/drawing/2014/main" id="{F12079F1-2101-3912-5006-5661A9A63CD5}"/>
              </a:ext>
            </a:extLst>
          </p:cNvPr>
          <p:cNvSpPr txBox="1">
            <a:spLocks/>
          </p:cNvSpPr>
          <p:nvPr/>
        </p:nvSpPr>
        <p:spPr>
          <a:xfrm>
            <a:off x="1529511" y="2525886"/>
            <a:ext cx="3785604" cy="1029018"/>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0" indent="0">
              <a:lnSpc>
                <a:spcPct val="150000"/>
              </a:lnSpc>
              <a:spcBef>
                <a:spcPts val="0"/>
              </a:spcBef>
              <a:buNone/>
            </a:pP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一般</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修改</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最后几层或</a:t>
            </a:r>
            <a:r>
              <a:rPr lang="zh-CN" altLang="en-CN"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输出层</a:t>
            </a: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输出</a:t>
            </a: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类别</a:t>
            </a:r>
            <a:endParaRPr lang="zh-CN" altLang="en-US" sz="2200" dirty="0">
              <a:solidFill>
                <a:schemeClr val="accent1"/>
              </a:solidFill>
            </a:endParaRPr>
          </a:p>
        </p:txBody>
      </p:sp>
      <p:sp>
        <p:nvSpPr>
          <p:cNvPr id="10" name="Shape 173">
            <a:extLst>
              <a:ext uri="{FF2B5EF4-FFF2-40B4-BE49-F238E27FC236}">
                <a16:creationId xmlns:a16="http://schemas.microsoft.com/office/drawing/2014/main" id="{E8D39313-B90E-461C-EE8A-21F31B67A948}"/>
              </a:ext>
            </a:extLst>
          </p:cNvPr>
          <p:cNvSpPr txBox="1">
            <a:spLocks/>
          </p:cNvSpPr>
          <p:nvPr/>
        </p:nvSpPr>
        <p:spPr>
          <a:xfrm>
            <a:off x="6587863" y="4436644"/>
            <a:ext cx="4337265" cy="118984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0" indent="0">
              <a:lnSpc>
                <a:spcPct val="150000"/>
              </a:lnSpc>
              <a:spcBef>
                <a:spcPts val="0"/>
              </a:spcBef>
              <a:buNone/>
            </a:pP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根据数据</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从头开始训练</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神经网络（</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Training from scratch</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a:t>
            </a:r>
            <a:endParaRPr lang="zh-CN" altLang="en-US" sz="2200" dirty="0"/>
          </a:p>
        </p:txBody>
      </p:sp>
      <mc:AlternateContent xmlns:mc="http://schemas.openxmlformats.org/markup-compatibility/2006" xmlns:a14="http://schemas.microsoft.com/office/drawing/2010/main">
        <mc:Choice Requires="a14">
          <p:sp>
            <p:nvSpPr>
              <p:cNvPr id="11" name="Shape 173">
                <a:extLst>
                  <a:ext uri="{FF2B5EF4-FFF2-40B4-BE49-F238E27FC236}">
                    <a16:creationId xmlns:a16="http://schemas.microsoft.com/office/drawing/2014/main" id="{C78BC76F-88F5-A1D9-513E-452D72625F05}"/>
                  </a:ext>
                </a:extLst>
              </p:cNvPr>
              <p:cNvSpPr txBox="1">
                <a:spLocks/>
              </p:cNvSpPr>
              <p:nvPr/>
            </p:nvSpPr>
            <p:spPr>
              <a:xfrm>
                <a:off x="1516312" y="4424001"/>
                <a:ext cx="3893538" cy="1354917"/>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0" indent="0">
                  <a:lnSpc>
                    <a:spcPct val="150000"/>
                  </a:lnSpc>
                  <a:spcBef>
                    <a:spcPts val="0"/>
                  </a:spcBef>
                  <a:buNone/>
                </a:pP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冻结</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预训练模型的前</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𝑘</m:t>
                    </m:r>
                  </m:oMath>
                </a14:m>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层并再次</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训练</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剩余的</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m:t>
                    </m:r>
                    <m:r>
                      <a:rPr lang="en-US" altLang="zh-CN"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𝑛</m:t>
                    </m:r>
                    <m:r>
                      <a:rPr lang="en-US" altLang="zh-CN"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m:t>
                    </m:r>
                    <m:r>
                      <a:rPr lang="en-US" altLang="zh-CN"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𝑘</m:t>
                    </m:r>
                    <m:r>
                      <a:rPr lang="zh-CN" altLang="en-US" sz="2200" i="1" dirty="0" smtClean="0">
                        <a:latin typeface="Cambria Math" panose="02040503050406030204" pitchFamily="18" charset="0"/>
                        <a:ea typeface="微软雅黑" panose="020B0503020204020204" pitchFamily="34" charset="-122"/>
                        <a:cs typeface="微软雅黑" panose="020B0503020204020204" pitchFamily="34" charset="-122"/>
                        <a:sym typeface="Arial" panose="020B0604020202020204"/>
                      </a:rPr>
                      <m:t>）</m:t>
                    </m:r>
                  </m:oMath>
                </a14:m>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层</a:t>
                </a:r>
                <a:endParaRPr lang="zh-CN" altLang="en-US" sz="2200" dirty="0"/>
              </a:p>
            </p:txBody>
          </p:sp>
        </mc:Choice>
        <mc:Fallback xmlns="">
          <p:sp>
            <p:nvSpPr>
              <p:cNvPr id="11" name="Shape 173">
                <a:extLst>
                  <a:ext uri="{FF2B5EF4-FFF2-40B4-BE49-F238E27FC236}">
                    <a16:creationId xmlns:a16="http://schemas.microsoft.com/office/drawing/2014/main" id="{C78BC76F-88F5-A1D9-513E-452D72625F05}"/>
                  </a:ext>
                </a:extLst>
              </p:cNvPr>
              <p:cNvSpPr txBox="1">
                <a:spLocks noRot="1" noChangeAspect="1" noMove="1" noResize="1" noEditPoints="1" noAdjustHandles="1" noChangeArrowheads="1" noChangeShapeType="1" noTextEdit="1"/>
              </p:cNvSpPr>
              <p:nvPr/>
            </p:nvSpPr>
            <p:spPr>
              <a:xfrm>
                <a:off x="1516312" y="4424001"/>
                <a:ext cx="3893538" cy="1354917"/>
              </a:xfrm>
              <a:prstGeom prst="rect">
                <a:avLst/>
              </a:prstGeom>
              <a:blipFill>
                <a:blip r:embed="rId3"/>
                <a:stretch>
                  <a:fillRect l="-1254"/>
                </a:stretch>
              </a:blipFill>
            </p:spPr>
            <p:txBody>
              <a:bodyPr/>
              <a:lstStyle/>
              <a:p>
                <a:r>
                  <a:rPr lang="zh-CN" altLang="en-US">
                    <a:noFill/>
                  </a:rPr>
                  <a:t> </a:t>
                </a:r>
              </a:p>
            </p:txBody>
          </p:sp>
        </mc:Fallback>
      </mc:AlternateContent>
      <p:sp>
        <p:nvSpPr>
          <p:cNvPr id="13" name="Shape 173">
            <a:extLst>
              <a:ext uri="{FF2B5EF4-FFF2-40B4-BE49-F238E27FC236}">
                <a16:creationId xmlns:a16="http://schemas.microsoft.com/office/drawing/2014/main" id="{A1ACFB90-CADC-B8D6-C09D-D5C48DA6D2B9}"/>
              </a:ext>
            </a:extLst>
          </p:cNvPr>
          <p:cNvSpPr txBox="1">
            <a:spLocks/>
          </p:cNvSpPr>
          <p:nvPr/>
        </p:nvSpPr>
        <p:spPr>
          <a:xfrm>
            <a:off x="6489399" y="2233177"/>
            <a:ext cx="5243507" cy="156313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0" indent="0">
              <a:lnSpc>
                <a:spcPct val="150000"/>
              </a:lnSpc>
              <a:spcBef>
                <a:spcPts val="0"/>
              </a:spcBef>
              <a:buNone/>
            </a:pP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理想情况：</a:t>
            </a:r>
            <a:endParaRPr lang="en-US" altLang="zh-CN"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a:p>
            <a:pPr marL="0" marR="50800" indent="0">
              <a:lnSpc>
                <a:spcPct val="150000"/>
              </a:lnSpc>
              <a:spcBef>
                <a:spcPts val="0"/>
              </a:spcBef>
              <a:buNone/>
            </a:pP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保留</a:t>
            </a:r>
            <a:r>
              <a:rPr lang="zh-CN" altLang="en-US"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模型的体系结构和模型的初始权重，</a:t>
            </a:r>
            <a:endParaRPr lang="en-US" altLang="zh-CN" sz="2200" dirty="0">
              <a:solidFill>
                <a:srgbClr val="21212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a:p>
            <a:pPr marL="0" marR="50800" indent="0">
              <a:lnSpc>
                <a:spcPct val="150000"/>
              </a:lnSpc>
              <a:spcBef>
                <a:spcPts val="0"/>
              </a:spcBef>
              <a:buNone/>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再用数据来重新</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训练</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该模型。</a:t>
            </a:r>
          </a:p>
          <a:p>
            <a:pPr marL="0" indent="0">
              <a:lnSpc>
                <a:spcPct val="100000"/>
              </a:lnSpc>
              <a:spcBef>
                <a:spcPts val="0"/>
              </a:spcBef>
              <a:buFont typeface="Arial" panose="020B0604020202020204" pitchFamily="34" charset="0"/>
              <a:buNone/>
            </a:pPr>
            <a:endParaRPr lang="zh-CN" altLang="en-US" sz="2200" dirty="0">
              <a:solidFill>
                <a:schemeClr val="accent1"/>
              </a:solidFill>
            </a:endParaRPr>
          </a:p>
          <a:p>
            <a:pPr marL="0" indent="0">
              <a:spcBef>
                <a:spcPts val="0"/>
              </a:spcBef>
              <a:spcAft>
                <a:spcPts val="1600"/>
              </a:spcAft>
              <a:buFont typeface="Arial" panose="020B0604020202020204" pitchFamily="34" charset="0"/>
              <a:buNone/>
            </a:pPr>
            <a:endParaRPr lang="zh-CN" altLang="en-US" sz="2200" dirty="0">
              <a:solidFill>
                <a:schemeClr val="accent1"/>
              </a:solidFill>
            </a:endParaRPr>
          </a:p>
        </p:txBody>
      </p:sp>
      <p:cxnSp>
        <p:nvCxnSpPr>
          <p:cNvPr id="14" name="Straight Connector 16">
            <a:extLst>
              <a:ext uri="{FF2B5EF4-FFF2-40B4-BE49-F238E27FC236}">
                <a16:creationId xmlns:a16="http://schemas.microsoft.com/office/drawing/2014/main" id="{4D01A2A4-F13C-6552-546A-757C530E16C0}"/>
              </a:ext>
            </a:extLst>
          </p:cNvPr>
          <p:cNvCxnSpPr>
            <a:cxnSpLocks/>
          </p:cNvCxnSpPr>
          <p:nvPr/>
        </p:nvCxnSpPr>
        <p:spPr>
          <a:xfrm>
            <a:off x="5998856" y="2394490"/>
            <a:ext cx="0" cy="343931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E0022462-FBC8-4727-2F74-63B6EDB0E86A}"/>
              </a:ext>
            </a:extLst>
          </p:cNvPr>
          <p:cNvCxnSpPr>
            <a:cxnSpLocks/>
          </p:cNvCxnSpPr>
          <p:nvPr/>
        </p:nvCxnSpPr>
        <p:spPr>
          <a:xfrm>
            <a:off x="1249470" y="4077378"/>
            <a:ext cx="10316744"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 name="灯片编号占位符 15"/>
          <p:cNvSpPr>
            <a:spLocks noGrp="1"/>
          </p:cNvSpPr>
          <p:nvPr>
            <p:ph type="sldNum" sz="quarter" idx="14"/>
          </p:nvPr>
        </p:nvSpPr>
        <p:spPr/>
        <p:txBody>
          <a:bodyPr/>
          <a:lstStyle/>
          <a:p>
            <a:fld id="{AF69888C-E133-43D9-A638-B5C95925B91C}" type="slidenum">
              <a:rPr lang="zh-CN" altLang="en-US" smtClean="0"/>
              <a:t>54</a:t>
            </a:fld>
            <a:endParaRPr lang="zh-CN" altLang="en-US" dirty="0"/>
          </a:p>
        </p:txBody>
      </p:sp>
    </p:spTree>
    <p:extLst>
      <p:ext uri="{BB962C8B-B14F-4D97-AF65-F5344CB8AC3E}">
        <p14:creationId xmlns:p14="http://schemas.microsoft.com/office/powerpoint/2010/main" val="37290702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pic>
        <p:nvPicPr>
          <p:cNvPr id="3" name="图片 2">
            <a:extLst>
              <a:ext uri="{FF2B5EF4-FFF2-40B4-BE49-F238E27FC236}">
                <a16:creationId xmlns:a16="http://schemas.microsoft.com/office/drawing/2014/main" id="{7B3B5227-AE0E-80FA-2EAE-F60E4806D2FD}"/>
              </a:ext>
            </a:extLst>
          </p:cNvPr>
          <p:cNvPicPr/>
          <p:nvPr/>
        </p:nvPicPr>
        <p:blipFill>
          <a:blip r:link="rId2"/>
          <a:stretch>
            <a:fillRect/>
          </a:stretch>
        </p:blipFill>
        <p:spPr>
          <a:xfrm>
            <a:off x="6095999" y="3428999"/>
            <a:ext cx="45719" cy="45719"/>
          </a:xfrm>
          <a:prstGeom prst="rect">
            <a:avLst/>
          </a:prstGeom>
          <a:noFill/>
          <a:ln w="9525">
            <a:noFill/>
          </a:ln>
        </p:spPr>
      </p:pic>
      <p:pic>
        <p:nvPicPr>
          <p:cNvPr id="4" name="图片 3">
            <a:extLst>
              <a:ext uri="{FF2B5EF4-FFF2-40B4-BE49-F238E27FC236}">
                <a16:creationId xmlns:a16="http://schemas.microsoft.com/office/drawing/2014/main" id="{E8B4F4FA-D400-020A-7CA5-0D7EFF339808}"/>
              </a:ext>
            </a:extLst>
          </p:cNvPr>
          <p:cNvPicPr/>
          <p:nvPr/>
        </p:nvPicPr>
        <p:blipFill>
          <a:blip r:link="rId2"/>
          <a:stretch>
            <a:fillRect/>
          </a:stretch>
        </p:blipFill>
        <p:spPr>
          <a:xfrm>
            <a:off x="6095999" y="3428999"/>
            <a:ext cx="45719" cy="45719"/>
          </a:xfrm>
          <a:prstGeom prst="rect">
            <a:avLst/>
          </a:prstGeom>
          <a:noFill/>
          <a:ln w="9525">
            <a:noFill/>
          </a:ln>
        </p:spPr>
      </p:pic>
      <p:pic>
        <p:nvPicPr>
          <p:cNvPr id="5" name="图片 4">
            <a:extLst>
              <a:ext uri="{FF2B5EF4-FFF2-40B4-BE49-F238E27FC236}">
                <a16:creationId xmlns:a16="http://schemas.microsoft.com/office/drawing/2014/main" id="{CAF508CE-B5F5-F0DF-F9CC-6851850CDF97}"/>
              </a:ext>
            </a:extLst>
          </p:cNvPr>
          <p:cNvPicPr/>
          <p:nvPr/>
        </p:nvPicPr>
        <p:blipFill>
          <a:blip r:embed="rId3"/>
          <a:stretch>
            <a:fillRect/>
          </a:stretch>
        </p:blipFill>
        <p:spPr>
          <a:xfrm>
            <a:off x="5832389" y="1905790"/>
            <a:ext cx="6330701" cy="3988157"/>
          </a:xfrm>
          <a:prstGeom prst="rect">
            <a:avLst/>
          </a:prstGeom>
          <a:noFill/>
          <a:ln w="9525">
            <a:noFill/>
          </a:ln>
        </p:spPr>
      </p:pic>
      <p:sp>
        <p:nvSpPr>
          <p:cNvPr id="6" name="文本框 4">
            <a:extLst>
              <a:ext uri="{FF2B5EF4-FFF2-40B4-BE49-F238E27FC236}">
                <a16:creationId xmlns:a16="http://schemas.microsoft.com/office/drawing/2014/main" id="{DCF9D67F-0823-468A-E1B2-7E58D92EF298}"/>
              </a:ext>
            </a:extLst>
          </p:cNvPr>
          <p:cNvSpPr txBox="1"/>
          <p:nvPr/>
        </p:nvSpPr>
        <p:spPr>
          <a:xfrm>
            <a:off x="496570" y="511751"/>
            <a:ext cx="3768046" cy="432660"/>
          </a:xfrm>
          <a:prstGeom prst="rect">
            <a:avLst/>
          </a:prstGeom>
          <a:noFill/>
          <a:ln>
            <a:noFill/>
          </a:ln>
        </p:spPr>
        <p:txBody>
          <a:bodyPr wrap="square" rtlCol="0">
            <a:spAutoFit/>
          </a:bodyPr>
          <a:lstStyle/>
          <a:p>
            <a:pPr marL="342900" indent="-342900" defTabSz="685800">
              <a:lnSpc>
                <a:spcPct val="90000"/>
              </a:lnSpc>
              <a:spcBef>
                <a:spcPts val="750"/>
              </a:spcBef>
              <a:buFont typeface="Wingdings"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模型微调的步骤</a:t>
            </a:r>
          </a:p>
        </p:txBody>
      </p:sp>
      <p:sp>
        <p:nvSpPr>
          <p:cNvPr id="7" name="文本框 1">
            <a:extLst>
              <a:ext uri="{FF2B5EF4-FFF2-40B4-BE49-F238E27FC236}">
                <a16:creationId xmlns:a16="http://schemas.microsoft.com/office/drawing/2014/main" id="{4C307BE6-702C-A59D-F6D5-99D0355024A8}"/>
              </a:ext>
            </a:extLst>
          </p:cNvPr>
          <p:cNvSpPr txBox="1"/>
          <p:nvPr/>
        </p:nvSpPr>
        <p:spPr>
          <a:xfrm>
            <a:off x="520826" y="1134547"/>
            <a:ext cx="5311563" cy="5211702"/>
          </a:xfrm>
          <a:prstGeom prst="rect">
            <a:avLst/>
          </a:prstGeom>
          <a:noFill/>
        </p:spPr>
        <p:txBody>
          <a:bodyPr wrap="square" rtlCol="0" anchor="t">
            <a:spAutoFit/>
          </a:bodyPr>
          <a:lstStyle/>
          <a:p>
            <a:pPr marL="342900" indent="-342900" fontAlgn="auto">
              <a:lnSpc>
                <a:spcPct val="150000"/>
              </a:lnSpc>
              <a:buFont typeface="Wingdings" pitchFamily="2" charset="2"/>
              <a:buChar char="q"/>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在源数据集（如ImageNet数据集）上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预训练</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一个神经网络模型，即</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源模型</a:t>
            </a:r>
            <a:endPar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itchFamily="2" charset="2"/>
              <a:buChar char="q"/>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创建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一个新的神经网络模型，即</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目标模型</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。它复制了源模型上</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除输出层外</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的所有模型设计及其参数。</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itchFamily="2" charset="2"/>
              <a:buChar char="q"/>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为目标模型</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添加</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一个输出大小为目标数据集类别个数的</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输出层</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，并随机初始化该层的模型参数。</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itchFamily="2" charset="2"/>
              <a:buChar char="q"/>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在目标数据集上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训练目标模型</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，从头训练输出层，而其余层的参数都是基于源模型的参数微调得到的。</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55</a:t>
            </a:fld>
            <a:endParaRPr lang="zh-CN" altLang="en-US" dirty="0"/>
          </a:p>
        </p:txBody>
      </p:sp>
    </p:spTree>
    <p:extLst>
      <p:ext uri="{BB962C8B-B14F-4D97-AF65-F5344CB8AC3E}">
        <p14:creationId xmlns:p14="http://schemas.microsoft.com/office/powerpoint/2010/main" val="185049732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blinds(horizontal)">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blinds(horizontal)">
                                      <p:cBhvr>
                                        <p:cTn id="2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4000" b="1" dirty="0"/>
          </a:p>
        </p:txBody>
      </p:sp>
      <p:sp>
        <p:nvSpPr>
          <p:cNvPr id="3" name="文本框 2">
            <a:extLst>
              <a:ext uri="{FF2B5EF4-FFF2-40B4-BE49-F238E27FC236}">
                <a16:creationId xmlns:a16="http://schemas.microsoft.com/office/drawing/2014/main" id="{D02389E0-B517-3952-DF60-85F8FA8F09A7}"/>
              </a:ext>
            </a:extLst>
          </p:cNvPr>
          <p:cNvSpPr txBox="1"/>
          <p:nvPr/>
        </p:nvSpPr>
        <p:spPr>
          <a:xfrm>
            <a:off x="604531" y="108198"/>
            <a:ext cx="6096000" cy="707886"/>
          </a:xfrm>
          <a:prstGeom prst="rect">
            <a:avLst/>
          </a:prstGeom>
          <a:noFill/>
        </p:spPr>
        <p:txBody>
          <a:bodyPr wrap="square">
            <a:spAutoFit/>
          </a:bodyPr>
          <a:lstStyle/>
          <a:p>
            <a:pPr marL="0" indent="0">
              <a:buNone/>
            </a:pPr>
            <a:r>
              <a:rPr lang="zh-CN" altLang="en-US" sz="4000" b="1" dirty="0"/>
              <a:t>内容小结</a:t>
            </a:r>
          </a:p>
        </p:txBody>
      </p:sp>
      <p:sp>
        <p:nvSpPr>
          <p:cNvPr id="4" name="文本框 8">
            <a:extLst>
              <a:ext uri="{FF2B5EF4-FFF2-40B4-BE49-F238E27FC236}">
                <a16:creationId xmlns:a16="http://schemas.microsoft.com/office/drawing/2014/main" id="{CE3876B5-E114-8CDC-C6E0-FFED397E5CD4}"/>
              </a:ext>
            </a:extLst>
          </p:cNvPr>
          <p:cNvSpPr txBox="1"/>
          <p:nvPr/>
        </p:nvSpPr>
        <p:spPr>
          <a:xfrm>
            <a:off x="1158632" y="1295769"/>
            <a:ext cx="9874736" cy="4540474"/>
          </a:xfrm>
          <a:prstGeom prst="rect">
            <a:avLst/>
          </a:prstGeom>
          <a:noFill/>
        </p:spPr>
        <p:txBody>
          <a:bodyPr wrap="square" rtlCol="0" anchor="t">
            <a:spAutoFit/>
          </a:bodyPr>
          <a:lstStyle/>
          <a:p>
            <a:pPr marL="342900" indent="-342900" algn="l" fontAlgn="auto">
              <a:lnSpc>
                <a:spcPct val="150000"/>
              </a:lnSpc>
              <a:buFont typeface="Wingdings" pitchFamily="2" charset="2"/>
              <a:buChar char="Ø"/>
            </a:pPr>
            <a:r>
              <a:rPr lang="en-CN" sz="2800" dirty="0">
                <a:latin typeface="微软雅黑" panose="020B0503020204020204" pitchFamily="34" charset="-122"/>
                <a:ea typeface="微软雅黑" panose="020B0503020204020204" pitchFamily="34" charset="-122"/>
                <a:sym typeface="+mn-ea"/>
              </a:rPr>
              <a:t>深度学习中过拟合现象及正则化方法</a:t>
            </a:r>
          </a:p>
          <a:p>
            <a:pPr marL="342900" indent="-342900" algn="l" fontAlgn="auto">
              <a:lnSpc>
                <a:spcPct val="150000"/>
              </a:lnSpc>
              <a:buFont typeface="Wingdings" pitchFamily="2" charset="2"/>
              <a:buChar char="Ø"/>
            </a:pPr>
            <a:endParaRPr lang="en-US" altLang="zh-CN" sz="2800" dirty="0">
              <a:latin typeface="微软雅黑" panose="020B0503020204020204" pitchFamily="34" charset="-122"/>
              <a:ea typeface="微软雅黑" panose="020B0503020204020204" pitchFamily="34" charset="-122"/>
              <a:sym typeface="+mn-ea"/>
            </a:endParaRPr>
          </a:p>
          <a:p>
            <a:pPr marL="342900" indent="-342900" algn="l" fontAlgn="auto">
              <a:lnSpc>
                <a:spcPct val="150000"/>
              </a:lnSpc>
              <a:buFont typeface="Wingdings" pitchFamily="2" charset="2"/>
              <a:buChar char="Ø"/>
            </a:pPr>
            <a:r>
              <a:rPr lang="zh-CN" altLang="en-US" sz="2800" dirty="0">
                <a:latin typeface="微软雅黑" panose="020B0503020204020204" pitchFamily="34" charset="-122"/>
                <a:ea typeface="微软雅黑" panose="020B0503020204020204" pitchFamily="34" charset="-122"/>
                <a:sym typeface="+mn-ea"/>
              </a:rPr>
              <a:t>梯度下降法及其优化方法</a:t>
            </a:r>
            <a:endParaRPr lang="en-US" altLang="zh-CN" sz="2800" dirty="0">
              <a:latin typeface="微软雅黑" panose="020B0503020204020204" pitchFamily="34" charset="-122"/>
              <a:ea typeface="微软雅黑" panose="020B0503020204020204" pitchFamily="34" charset="-122"/>
              <a:sym typeface="+mn-ea"/>
            </a:endParaRPr>
          </a:p>
          <a:p>
            <a:pPr marL="342900" indent="-342900" algn="l" fontAlgn="auto">
              <a:lnSpc>
                <a:spcPct val="150000"/>
              </a:lnSpc>
              <a:buFont typeface="Wingdings" pitchFamily="2" charset="2"/>
              <a:buChar char="Ø"/>
            </a:pPr>
            <a:endParaRPr lang="en-US" altLang="zh-CN" sz="2800" dirty="0">
              <a:latin typeface="微软雅黑" panose="020B0503020204020204" pitchFamily="34" charset="-122"/>
              <a:ea typeface="微软雅黑" panose="020B0503020204020204" pitchFamily="34" charset="-122"/>
              <a:sym typeface="+mn-ea"/>
            </a:endParaRPr>
          </a:p>
          <a:p>
            <a:pPr marL="342900" indent="-342900" algn="l" fontAlgn="auto">
              <a:lnSpc>
                <a:spcPct val="150000"/>
              </a:lnSpc>
              <a:buFont typeface="Wingdings" pitchFamily="2" charset="2"/>
              <a:buChar char="Ø"/>
            </a:pPr>
            <a:r>
              <a:rPr lang="zh-CN" altLang="en-US" sz="2800" dirty="0">
                <a:latin typeface="微软雅黑" panose="020B0503020204020204" pitchFamily="34" charset="-122"/>
                <a:ea typeface="微软雅黑" panose="020B0503020204020204" pitchFamily="34" charset="-122"/>
                <a:sym typeface="+mn-ea"/>
              </a:rPr>
              <a:t>梯度消失与激活函数</a:t>
            </a:r>
            <a:endParaRPr lang="en-US" altLang="zh-CN" sz="2800" dirty="0">
              <a:latin typeface="微软雅黑" panose="020B0503020204020204" pitchFamily="34" charset="-122"/>
              <a:ea typeface="微软雅黑" panose="020B0503020204020204" pitchFamily="34" charset="-122"/>
              <a:sym typeface="+mn-ea"/>
            </a:endParaRPr>
          </a:p>
          <a:p>
            <a:pPr marL="342900" indent="-342900" algn="l" fontAlgn="auto">
              <a:lnSpc>
                <a:spcPct val="150000"/>
              </a:lnSpc>
              <a:buFont typeface="Wingdings" pitchFamily="2" charset="2"/>
              <a:buChar char="Ø"/>
            </a:pPr>
            <a:endParaRPr lang="en-US" altLang="zh-CN" sz="2800" dirty="0">
              <a:latin typeface="微软雅黑" panose="020B0503020204020204" pitchFamily="34" charset="-122"/>
              <a:ea typeface="微软雅黑" panose="020B0503020204020204" pitchFamily="34" charset="-122"/>
              <a:sym typeface="+mn-ea"/>
            </a:endParaRPr>
          </a:p>
          <a:p>
            <a:pPr marL="342900" indent="-342900" algn="l" fontAlgn="auto">
              <a:lnSpc>
                <a:spcPct val="150000"/>
              </a:lnSpc>
              <a:buFont typeface="Wingdings" pitchFamily="2" charset="2"/>
              <a:buChar char="Ø"/>
            </a:pPr>
            <a:r>
              <a:rPr lang="zh-CN" altLang="en-US" sz="2800" dirty="0">
                <a:latin typeface="微软雅黑" panose="020B0503020204020204" pitchFamily="34" charset="-122"/>
                <a:ea typeface="微软雅黑" panose="020B0503020204020204" pitchFamily="34" charset="-122"/>
                <a:sym typeface="+mn-ea"/>
              </a:rPr>
              <a:t>模型微调</a:t>
            </a:r>
            <a:endParaRPr sz="2800" dirty="0">
              <a:latin typeface="微软雅黑" panose="020B0503020204020204" pitchFamily="34" charset="-122"/>
              <a:ea typeface="微软雅黑" panose="020B0503020204020204" pitchFamily="34" charset="-122"/>
              <a:sym typeface="+mn-ea"/>
            </a:endParaRPr>
          </a:p>
        </p:txBody>
      </p:sp>
      <p:sp>
        <p:nvSpPr>
          <p:cNvPr id="5" name="矩形 2">
            <a:extLst>
              <a:ext uri="{FF2B5EF4-FFF2-40B4-BE49-F238E27FC236}">
                <a16:creationId xmlns:a16="http://schemas.microsoft.com/office/drawing/2014/main" id="{BDAA822A-CC0E-20DE-6DBE-35CA255DA8D5}"/>
              </a:ext>
            </a:extLst>
          </p:cNvPr>
          <p:cNvSpPr/>
          <p:nvPr/>
        </p:nvSpPr>
        <p:spPr>
          <a:xfrm>
            <a:off x="688563" y="1984284"/>
            <a:ext cx="11346918" cy="581057"/>
          </a:xfrm>
          <a:prstGeom prst="rect">
            <a:avLst/>
          </a:prstGeom>
        </p:spPr>
        <p:txBody>
          <a:bodyPr wrap="square">
            <a:spAutoFit/>
          </a:bodyPr>
          <a:lstStyle/>
          <a:p>
            <a:pPr marL="800100" lvl="1" algn="just" fontAlgn="auto">
              <a:lnSpc>
                <a:spcPct val="150000"/>
              </a:lnSpc>
              <a:spcBef>
                <a:spcPts val="1200"/>
              </a:spcBef>
            </a:pP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数据预处理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正则化（参数范数惩罚）、早停、</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Dropout</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、批标准化</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2">
            <a:extLst>
              <a:ext uri="{FF2B5EF4-FFF2-40B4-BE49-F238E27FC236}">
                <a16:creationId xmlns:a16="http://schemas.microsoft.com/office/drawing/2014/main" id="{534AE067-B13B-9225-7536-6C4F87D9FFF8}"/>
              </a:ext>
            </a:extLst>
          </p:cNvPr>
          <p:cNvSpPr/>
          <p:nvPr/>
        </p:nvSpPr>
        <p:spPr>
          <a:xfrm>
            <a:off x="688562" y="3275477"/>
            <a:ext cx="12014183" cy="581057"/>
          </a:xfrm>
          <a:prstGeom prst="rect">
            <a:avLst/>
          </a:prstGeom>
        </p:spPr>
        <p:txBody>
          <a:bodyPr wrap="square">
            <a:spAutoFit/>
          </a:bodyPr>
          <a:lstStyle/>
          <a:p>
            <a:pPr marL="800100" lvl="1" algn="just">
              <a:lnSpc>
                <a:spcPct val="150000"/>
              </a:lnSpc>
              <a:spcBef>
                <a:spcPts val="1200"/>
              </a:spcBef>
            </a:pP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SGD</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BGD</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MBGD</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err="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AdaGrad</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RMSprop</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Momentum</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Adam</a:t>
            </a:r>
          </a:p>
        </p:txBody>
      </p:sp>
      <p:sp>
        <p:nvSpPr>
          <p:cNvPr id="7" name="矩形 2">
            <a:extLst>
              <a:ext uri="{FF2B5EF4-FFF2-40B4-BE49-F238E27FC236}">
                <a16:creationId xmlns:a16="http://schemas.microsoft.com/office/drawing/2014/main" id="{3440B8FA-4844-ACD2-3CC2-996242DEC5E6}"/>
              </a:ext>
            </a:extLst>
          </p:cNvPr>
          <p:cNvSpPr/>
          <p:nvPr/>
        </p:nvSpPr>
        <p:spPr>
          <a:xfrm>
            <a:off x="688562" y="4554198"/>
            <a:ext cx="12014183" cy="581057"/>
          </a:xfrm>
          <a:prstGeom prst="rect">
            <a:avLst/>
          </a:prstGeom>
        </p:spPr>
        <p:txBody>
          <a:bodyPr wrap="square">
            <a:spAutoFit/>
          </a:bodyPr>
          <a:lstStyle/>
          <a:p>
            <a:pPr marL="800100" lvl="1" algn="just">
              <a:lnSpc>
                <a:spcPct val="150000"/>
              </a:lnSpc>
              <a:spcBef>
                <a:spcPts val="1200"/>
              </a:spcBef>
            </a:pPr>
            <a:r>
              <a:rPr lang="en-CN"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ReLU</a:t>
            </a:r>
            <a:r>
              <a:rPr lang="zh-CN" altLang="en-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函数</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Leaky</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err="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ReLU</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Parametric</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err="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ReLU</a:t>
            </a: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err="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Maxout</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56</a:t>
            </a:fld>
            <a:endParaRPr lang="zh-CN" altLang="en-US" dirty="0"/>
          </a:p>
        </p:txBody>
      </p:sp>
    </p:spTree>
    <p:extLst>
      <p:ext uri="{BB962C8B-B14F-4D97-AF65-F5344CB8AC3E}">
        <p14:creationId xmlns:p14="http://schemas.microsoft.com/office/powerpoint/2010/main" val="346921422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DDFB2F-B74F-11BE-996D-FE91CFB1A939}"/>
              </a:ext>
            </a:extLst>
          </p:cNvPr>
          <p:cNvSpPr>
            <a:spLocks noGrp="1"/>
          </p:cNvSpPr>
          <p:nvPr>
            <p:ph type="body" sz="quarter" idx="12"/>
          </p:nvPr>
        </p:nvSpPr>
        <p:spPr>
          <a:xfrm>
            <a:off x="550028" y="553669"/>
            <a:ext cx="4836888" cy="426497"/>
          </a:xfrm>
        </p:spPr>
        <p:txBody>
          <a:bodyPr/>
          <a:lstStyle/>
          <a:p>
            <a:pPr marL="0" indent="0">
              <a:buNone/>
            </a:pPr>
            <a:r>
              <a:rPr lang="en-US" altLang="zh-CN" sz="4000" dirty="0"/>
              <a:t>L1</a:t>
            </a:r>
            <a:r>
              <a:rPr lang="zh-CN" altLang="en-US" sz="4000" dirty="0"/>
              <a:t>与</a:t>
            </a:r>
            <a:r>
              <a:rPr lang="en-US" altLang="zh-CN" sz="4000" dirty="0"/>
              <a:t>L2</a:t>
            </a:r>
            <a:r>
              <a:rPr lang="zh-CN" altLang="en-US" sz="4000" dirty="0"/>
              <a:t>正则化</a:t>
            </a:r>
          </a:p>
          <a:p>
            <a:endParaRPr lang="zh-CN" altLang="en-US" dirty="0"/>
          </a:p>
        </p:txBody>
      </p:sp>
      <p:sp>
        <p:nvSpPr>
          <p:cNvPr id="3" name="文本框 2">
            <a:extLst>
              <a:ext uri="{FF2B5EF4-FFF2-40B4-BE49-F238E27FC236}">
                <a16:creationId xmlns:a16="http://schemas.microsoft.com/office/drawing/2014/main" id="{A0928B40-6356-D175-3B5F-48BAF9ED4477}"/>
              </a:ext>
            </a:extLst>
          </p:cNvPr>
          <p:cNvSpPr txBox="1"/>
          <p:nvPr/>
        </p:nvSpPr>
        <p:spPr>
          <a:xfrm>
            <a:off x="214313" y="1635442"/>
            <a:ext cx="4945061" cy="4458336"/>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L1和L2是最常见的正则化方法。它们</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在代价函数</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（cost function）中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增加一个正则项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，由于添加了这个正则化项，权重矩阵的值减小</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具有更小权重矩阵的神经网络导致更简单的模型。 因此它可在一定程度上减少过拟合。</a:t>
            </a:r>
            <a:endParaRPr lang="zh-CN" altLang="en-US" sz="2400" dirty="0"/>
          </a:p>
        </p:txBody>
      </p:sp>
      <p:sp>
        <p:nvSpPr>
          <p:cNvPr id="4" name="文本框 3">
            <a:extLst>
              <a:ext uri="{FF2B5EF4-FFF2-40B4-BE49-F238E27FC236}">
                <a16:creationId xmlns:a16="http://schemas.microsoft.com/office/drawing/2014/main" id="{DFCBEC2C-4CAB-8EB0-CF1A-2BA2C1D5B049}"/>
              </a:ext>
            </a:extLst>
          </p:cNvPr>
          <p:cNvSpPr txBox="1"/>
          <p:nvPr/>
        </p:nvSpPr>
        <p:spPr>
          <a:xfrm>
            <a:off x="5542707" y="766917"/>
            <a:ext cx="5721350" cy="5480155"/>
          </a:xfrm>
          <a:prstGeom prst="rect">
            <a:avLst/>
          </a:prstGeom>
          <a:noFill/>
        </p:spPr>
        <p:txBody>
          <a:bodyPr wrap="square" rtlCol="0">
            <a:spAutoFit/>
          </a:bodyPr>
          <a:lstStyle/>
          <a:p>
            <a:pPr>
              <a:lnSpc>
                <a:spcPct val="150000"/>
              </a:lnSpc>
            </a:pPr>
            <a:r>
              <a:rPr lang="zh-CN" altLang="en-US" b="1" dirty="0">
                <a:latin typeface="+mn-ea"/>
                <a:cs typeface="+mn-ea"/>
              </a:rPr>
              <a:t>L2正则化</a:t>
            </a:r>
          </a:p>
          <a:p>
            <a:pPr>
              <a:lnSpc>
                <a:spcPct val="150000"/>
              </a:lnSpc>
            </a:pPr>
            <a:endParaRPr lang="zh-CN" altLang="en-US" b="1" dirty="0">
              <a:latin typeface="+mn-ea"/>
              <a:cs typeface="+mn-ea"/>
            </a:endParaRPr>
          </a:p>
          <a:p>
            <a:pPr>
              <a:lnSpc>
                <a:spcPct val="150000"/>
              </a:lnSpc>
            </a:pPr>
            <a:endParaRPr lang="zh-CN" altLang="en-US" dirty="0">
              <a:latin typeface="+mn-ea"/>
              <a:cs typeface="+mn-ea"/>
            </a:endParaRPr>
          </a:p>
          <a:p>
            <a:pPr marL="342900" indent="-342900">
              <a:lnSpc>
                <a:spcPct val="150000"/>
              </a:lnSpc>
              <a:buFont typeface="Wingdings" pitchFamily="2" charset="2"/>
              <a:buChar char="q"/>
            </a:pPr>
            <a:r>
              <a:rPr lang="zh-CN" altLang="en-US" sz="2200" dirty="0">
                <a:latin typeface="+mn-ea"/>
                <a:cs typeface="+mn-ea"/>
              </a:rPr>
              <a:t>这里的</a:t>
            </a:r>
            <a:r>
              <a:rPr lang="zh-CN" altLang="en-US" sz="2200" dirty="0">
                <a:solidFill>
                  <a:srgbClr val="FF0000"/>
                </a:solidFill>
                <a:latin typeface="+mn-ea"/>
                <a:cs typeface="+mn-ea"/>
              </a:rPr>
              <a:t>λ</a:t>
            </a:r>
            <a:r>
              <a:rPr lang="zh-CN" altLang="en-US" sz="2200" dirty="0">
                <a:latin typeface="+mn-ea"/>
                <a:cs typeface="+mn-ea"/>
              </a:rPr>
              <a:t>是</a:t>
            </a:r>
            <a:r>
              <a:rPr lang="zh-CN" altLang="en-US" sz="2200" dirty="0">
                <a:solidFill>
                  <a:srgbClr val="FF0000"/>
                </a:solidFill>
                <a:latin typeface="+mn-ea"/>
                <a:cs typeface="+mn-ea"/>
              </a:rPr>
              <a:t>正则化参数</a:t>
            </a:r>
            <a:r>
              <a:rPr lang="zh-CN" altLang="en-US" sz="2200" dirty="0">
                <a:latin typeface="+mn-ea"/>
                <a:cs typeface="+mn-ea"/>
              </a:rPr>
              <a:t>，它是一个需要优化的</a:t>
            </a:r>
            <a:r>
              <a:rPr lang="zh-CN" altLang="en-US" sz="2200" dirty="0">
                <a:solidFill>
                  <a:srgbClr val="FF0000"/>
                </a:solidFill>
                <a:latin typeface="+mn-ea"/>
                <a:cs typeface="+mn-ea"/>
              </a:rPr>
              <a:t>超参数</a:t>
            </a:r>
            <a:endParaRPr lang="en-US" altLang="zh-CN" b="1" dirty="0">
              <a:latin typeface="+mn-ea"/>
              <a:cs typeface="+mn-ea"/>
            </a:endParaRPr>
          </a:p>
          <a:p>
            <a:pPr>
              <a:lnSpc>
                <a:spcPct val="150000"/>
              </a:lnSpc>
            </a:pPr>
            <a:endParaRPr lang="en-US" altLang="zh-CN" b="1" dirty="0">
              <a:latin typeface="+mn-ea"/>
              <a:cs typeface="+mn-ea"/>
            </a:endParaRPr>
          </a:p>
          <a:p>
            <a:pPr>
              <a:lnSpc>
                <a:spcPct val="150000"/>
              </a:lnSpc>
            </a:pPr>
            <a:r>
              <a:rPr lang="zh-CN" altLang="en-US" b="1" dirty="0">
                <a:latin typeface="+mn-ea"/>
                <a:cs typeface="+mn-ea"/>
              </a:rPr>
              <a:t>L1正则化</a:t>
            </a:r>
          </a:p>
          <a:p>
            <a:pPr>
              <a:lnSpc>
                <a:spcPct val="150000"/>
              </a:lnSpc>
            </a:pPr>
            <a:endParaRPr lang="zh-CN" altLang="en-US" b="1" dirty="0">
              <a:latin typeface="+mn-ea"/>
              <a:cs typeface="+mn-ea"/>
            </a:endParaRPr>
          </a:p>
          <a:p>
            <a:pPr>
              <a:lnSpc>
                <a:spcPct val="150000"/>
              </a:lnSpc>
            </a:pPr>
            <a:endParaRPr lang="zh-CN" altLang="en-US" b="1" dirty="0">
              <a:latin typeface="+mn-ea"/>
              <a:cs typeface="+mn-ea"/>
            </a:endParaRPr>
          </a:p>
          <a:p>
            <a:pPr marL="342900" indent="-342900">
              <a:lnSpc>
                <a:spcPct val="150000"/>
              </a:lnSpc>
              <a:buFont typeface="Wingdings" pitchFamily="2" charset="2"/>
              <a:buChar char="q"/>
            </a:pPr>
            <a:r>
              <a:rPr lang="zh-CN" altLang="en-US" sz="2200" dirty="0">
                <a:latin typeface="+mn-ea"/>
                <a:cs typeface="+mn-ea"/>
              </a:rPr>
              <a:t>这里，我们惩罚权重矩阵的绝对值。L1对于压缩模型很有用。其它情况下，一般选择优先选择L2正则化</a:t>
            </a:r>
          </a:p>
        </p:txBody>
      </p:sp>
      <p:pic>
        <p:nvPicPr>
          <p:cNvPr id="5" name="图片 4">
            <a:extLst>
              <a:ext uri="{FF2B5EF4-FFF2-40B4-BE49-F238E27FC236}">
                <a16:creationId xmlns:a16="http://schemas.microsoft.com/office/drawing/2014/main" id="{DAE0BD2F-20BF-9694-71A8-BF847CC9D02F}"/>
              </a:ext>
            </a:extLst>
          </p:cNvPr>
          <p:cNvPicPr>
            <a:picLocks noChangeAspect="1"/>
          </p:cNvPicPr>
          <p:nvPr>
            <p:custDataLst>
              <p:tags r:id="rId1"/>
            </p:custDataLst>
          </p:nvPr>
        </p:nvPicPr>
        <p:blipFill>
          <a:blip r:embed="rId4"/>
          <a:srcRect l="1321" t="8898" r="4932" b="70962"/>
          <a:stretch>
            <a:fillRect/>
          </a:stretch>
        </p:blipFill>
        <p:spPr>
          <a:xfrm>
            <a:off x="5542707" y="1324292"/>
            <a:ext cx="5274310" cy="622300"/>
          </a:xfrm>
          <a:prstGeom prst="rect">
            <a:avLst/>
          </a:prstGeom>
        </p:spPr>
      </p:pic>
      <p:pic>
        <p:nvPicPr>
          <p:cNvPr id="6" name="图片 5">
            <a:extLst>
              <a:ext uri="{FF2B5EF4-FFF2-40B4-BE49-F238E27FC236}">
                <a16:creationId xmlns:a16="http://schemas.microsoft.com/office/drawing/2014/main" id="{19BCD349-22A7-87AF-074E-A50EF70171A7}"/>
              </a:ext>
            </a:extLst>
          </p:cNvPr>
          <p:cNvPicPr>
            <a:picLocks noChangeAspect="1"/>
          </p:cNvPicPr>
          <p:nvPr>
            <p:custDataLst>
              <p:tags r:id="rId2"/>
            </p:custDataLst>
          </p:nvPr>
        </p:nvPicPr>
        <p:blipFill>
          <a:blip r:embed="rId4"/>
          <a:srcRect l="463" t="60090" r="1704" b="16584"/>
          <a:stretch>
            <a:fillRect/>
          </a:stretch>
        </p:blipFill>
        <p:spPr>
          <a:xfrm>
            <a:off x="5542707" y="3864610"/>
            <a:ext cx="5504180" cy="720725"/>
          </a:xfrm>
          <a:prstGeom prst="rect">
            <a:avLst/>
          </a:prstGeom>
        </p:spPr>
      </p:pic>
      <p:sp>
        <p:nvSpPr>
          <p:cNvPr id="7" name="灯片编号占位符 6"/>
          <p:cNvSpPr>
            <a:spLocks noGrp="1"/>
          </p:cNvSpPr>
          <p:nvPr>
            <p:ph type="sldNum" sz="quarter" idx="14"/>
          </p:nvPr>
        </p:nvSpPr>
        <p:spPr/>
        <p:txBody>
          <a:bodyPr/>
          <a:lstStyle/>
          <a:p>
            <a:fld id="{AF69888C-E133-43D9-A638-B5C95925B91C}" type="slidenum">
              <a:rPr lang="zh-CN" altLang="en-US" smtClean="0"/>
              <a:t>6</a:t>
            </a:fld>
            <a:endParaRPr lang="zh-CN" altLang="en-US" dirty="0"/>
          </a:p>
        </p:txBody>
      </p:sp>
    </p:spTree>
    <p:extLst>
      <p:ext uri="{BB962C8B-B14F-4D97-AF65-F5344CB8AC3E}">
        <p14:creationId xmlns:p14="http://schemas.microsoft.com/office/powerpoint/2010/main" val="124144132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blinds(horizontal)">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blinds(horizontal)">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blinds(horizontal)">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blinds(horizontal)">
                                      <p:cBhvr>
                                        <p:cTn id="44" dur="500"/>
                                        <p:tgtEl>
                                          <p:spTgt spid="4">
                                            <p:txEl>
                                              <p:pRg st="0" end="0"/>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blinds(horizontal)">
                                      <p:cBhvr>
                                        <p:cTn id="47" dur="500"/>
                                        <p:tgtEl>
                                          <p:spTgt spid="4">
                                            <p:txEl>
                                              <p:pRg st="3" end="3"/>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
                                            <p:txEl>
                                              <p:pRg st="5" end="5"/>
                                            </p:txEl>
                                          </p:spTgt>
                                        </p:tgtEl>
                                        <p:attrNameLst>
                                          <p:attrName>style.visibility</p:attrName>
                                        </p:attrNameLst>
                                      </p:cBhvr>
                                      <p:to>
                                        <p:strVal val="visible"/>
                                      </p:to>
                                    </p:set>
                                    <p:animEffect transition="in" filter="blinds(horizontal)">
                                      <p:cBhvr>
                                        <p:cTn id="50" dur="500"/>
                                        <p:tgtEl>
                                          <p:spTgt spid="4">
                                            <p:txEl>
                                              <p:pRg st="5" end="5"/>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blinds(horizontal)">
                                      <p:cBhvr>
                                        <p:cTn id="5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DDFB2F-B74F-11BE-996D-FE91CFB1A939}"/>
              </a:ext>
            </a:extLst>
          </p:cNvPr>
          <p:cNvSpPr>
            <a:spLocks noGrp="1"/>
          </p:cNvSpPr>
          <p:nvPr>
            <p:ph type="body" sz="quarter" idx="12"/>
          </p:nvPr>
        </p:nvSpPr>
        <p:spPr>
          <a:xfrm>
            <a:off x="550028" y="553669"/>
            <a:ext cx="4836888" cy="426497"/>
          </a:xfrm>
        </p:spPr>
        <p:txBody>
          <a:bodyPr/>
          <a:lstStyle/>
          <a:p>
            <a:pPr marL="0" indent="0">
              <a:buNone/>
            </a:pPr>
            <a:r>
              <a:rPr lang="zh-CN" altLang="en-US" sz="4000" dirty="0"/>
              <a:t>早停</a:t>
            </a:r>
          </a:p>
          <a:p>
            <a:endParaRPr lang="zh-CN" altLang="en-US" dirty="0"/>
          </a:p>
        </p:txBody>
      </p:sp>
      <p:sp>
        <p:nvSpPr>
          <p:cNvPr id="7" name="文本框 6">
            <a:extLst>
              <a:ext uri="{FF2B5EF4-FFF2-40B4-BE49-F238E27FC236}">
                <a16:creationId xmlns:a16="http://schemas.microsoft.com/office/drawing/2014/main" id="{96BDA566-DD83-5EC1-812E-EC15F52B8188}"/>
              </a:ext>
            </a:extLst>
          </p:cNvPr>
          <p:cNvSpPr txBox="1"/>
          <p:nvPr/>
        </p:nvSpPr>
        <p:spPr>
          <a:xfrm>
            <a:off x="550028" y="843546"/>
            <a:ext cx="11378272" cy="2243050"/>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提前停止（early stopping）是将一部分训练集作为验证集（validation set）。 当验证集的性能越来越差时或者性能不再提升，则立即停止对该模型的训练</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itchFamily="2" charset="2"/>
              <a:buChar char="Ø"/>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CAB9C34E-7436-7615-62A0-84A3C72E111E}"/>
              </a:ext>
            </a:extLst>
          </p:cNvPr>
          <p:cNvSpPr txBox="1"/>
          <p:nvPr/>
        </p:nvSpPr>
        <p:spPr>
          <a:xfrm>
            <a:off x="917746" y="2040409"/>
            <a:ext cx="10356507" cy="581057"/>
          </a:xfrm>
          <a:prstGeom prst="rect">
            <a:avLst/>
          </a:prstGeom>
          <a:noFill/>
        </p:spPr>
        <p:txBody>
          <a:bodyPr wrap="square" rtlCol="0" anchor="t">
            <a:spAutoFit/>
          </a:bodyPr>
          <a:lstStyle/>
          <a:p>
            <a:pPr marL="342900" indent="-342900">
              <a:lnSpc>
                <a:spcPct val="150000"/>
              </a:lnSpc>
              <a:buFont typeface="Wingdings" pitchFamily="2" charset="2"/>
              <a:buChar char="q"/>
            </a:pPr>
            <a:r>
              <a:rPr lang="zh-CN" altLang="en-CN" sz="2400" spc="-10" dirty="0">
                <a:latin typeface="+mn-ea"/>
              </a:rPr>
              <a:t>提前</a:t>
            </a:r>
            <a:r>
              <a:rPr lang="zh-CN" altLang="en-US" sz="2400" spc="-10" dirty="0">
                <a:latin typeface="+mn-ea"/>
              </a:rPr>
              <a:t>停止，代价函数可能不够小</a:t>
            </a:r>
            <a:endParaRPr lang="en-US" altLang="zh-CN" sz="2400" spc="-10" dirty="0">
              <a:latin typeface="+mn-ea"/>
            </a:endParaRPr>
          </a:p>
        </p:txBody>
      </p:sp>
      <p:pic>
        <p:nvPicPr>
          <p:cNvPr id="9" name="图片 8">
            <a:extLst>
              <a:ext uri="{FF2B5EF4-FFF2-40B4-BE49-F238E27FC236}">
                <a16:creationId xmlns:a16="http://schemas.microsoft.com/office/drawing/2014/main" id="{044D60DF-169D-3408-A518-154B4A76FE3C}"/>
              </a:ext>
            </a:extLst>
          </p:cNvPr>
          <p:cNvPicPr>
            <a:picLocks noChangeAspect="1"/>
          </p:cNvPicPr>
          <p:nvPr/>
        </p:nvPicPr>
        <p:blipFill>
          <a:blip r:embed="rId2"/>
          <a:stretch>
            <a:fillRect/>
          </a:stretch>
        </p:blipFill>
        <p:spPr>
          <a:xfrm>
            <a:off x="3402330" y="2772762"/>
            <a:ext cx="4777740" cy="3371215"/>
          </a:xfrm>
          <a:prstGeom prst="rect">
            <a:avLst/>
          </a:prstGeom>
        </p:spPr>
      </p:pic>
      <mc:AlternateContent xmlns:mc="http://schemas.openxmlformats.org/markup-compatibility/2006" xmlns:a14="http://schemas.microsoft.com/office/drawing/2010/main">
        <mc:Choice Requires="a14">
          <p:sp>
            <p:nvSpPr>
              <p:cNvPr id="10" name="TextBox 5">
                <a:extLst>
                  <a:ext uri="{FF2B5EF4-FFF2-40B4-BE49-F238E27FC236}">
                    <a16:creationId xmlns:a16="http://schemas.microsoft.com/office/drawing/2014/main" id="{03C66E8F-BE05-5C9F-5FAD-56584B142B0D}"/>
                  </a:ext>
                </a:extLst>
              </p:cNvPr>
              <p:cNvSpPr txBox="1"/>
              <p:nvPr/>
            </p:nvSpPr>
            <p:spPr>
              <a:xfrm>
                <a:off x="3242353" y="5400646"/>
                <a:ext cx="1383194" cy="961225"/>
              </a:xfrm>
              <a:prstGeom prst="rect">
                <a:avLst/>
              </a:prstGeom>
              <a:noFill/>
            </p:spPr>
            <p:txBody>
              <a:bodyPr wrap="square">
                <a:spAutoFit/>
              </a:bodyPr>
              <a:lstStyle/>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参数</a:t>
                </a:r>
                <a14:m>
                  <m:oMath xmlns:m="http://schemas.openxmlformats.org/officeDocument/2006/math">
                    <m:d>
                      <m:dPr>
                        <m:begChr m:val="‖"/>
                        <m:endChr m:val="‖"/>
                        <m:ctrlPr>
                          <a:rPr lang="en-US" altLang="zh-CN" sz="2000" i="1" dirty="0" smtClean="0">
                            <a:solidFill>
                              <a:schemeClr val="accent1">
                                <a:lumMod val="75000"/>
                              </a:schemeClr>
                            </a:solidFill>
                            <a:latin typeface="Cambria Math" panose="02040503050406030204" pitchFamily="18" charset="0"/>
                            <a:ea typeface="微软雅黑" panose="020B0503020204020204" pitchFamily="34" charset="-122"/>
                            <a:sym typeface="+mn-ea"/>
                          </a:rPr>
                        </m:ctrlPr>
                      </m:dPr>
                      <m:e>
                        <m:r>
                          <a:rPr lang="en-US" altLang="zh-CN" sz="2000" b="1" i="1" dirty="0">
                            <a:solidFill>
                              <a:schemeClr val="accent1">
                                <a:lumMod val="75000"/>
                              </a:schemeClr>
                            </a:solidFill>
                            <a:latin typeface="Cambria Math" panose="02040503050406030204" pitchFamily="18" charset="0"/>
                            <a:ea typeface="微软雅黑" panose="020B0503020204020204" pitchFamily="34" charset="-122"/>
                            <a:sym typeface="+mn-ea"/>
                          </a:rPr>
                          <m:t>𝒘</m:t>
                        </m:r>
                      </m:e>
                    </m:d>
                  </m:oMath>
                </a14:m>
                <a:r>
                  <a:rPr lang="zh-CN" altLang="en-CN" sz="2000" dirty="0">
                    <a:solidFill>
                      <a:schemeClr val="accent1">
                        <a:lumMod val="75000"/>
                      </a:schemeClr>
                    </a:solidFill>
                    <a:latin typeface="微软雅黑" panose="020B0503020204020204" pitchFamily="34" charset="-122"/>
                    <a:ea typeface="微软雅黑" panose="020B0503020204020204" pitchFamily="34" charset="-122"/>
                    <a:sym typeface="+mn-ea"/>
                  </a:rPr>
                  <a:t>近似于</a:t>
                </a:r>
                <a:r>
                  <a:rPr lang="en-US" altLang="zh-CN" sz="2000" dirty="0">
                    <a:solidFill>
                      <a:schemeClr val="accent1">
                        <a:lumMod val="75000"/>
                      </a:schemeClr>
                    </a:solidFill>
                    <a:latin typeface="微软雅黑" panose="020B0503020204020204" pitchFamily="34" charset="-122"/>
                    <a:ea typeface="微软雅黑" panose="020B0503020204020204" pitchFamily="34" charset="-122"/>
                    <a:sym typeface="+mn-ea"/>
                  </a:rPr>
                  <a:t>0</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mc:Choice>
        <mc:Fallback xmlns="">
          <p:sp>
            <p:nvSpPr>
              <p:cNvPr id="10" name="TextBox 5">
                <a:extLst>
                  <a:ext uri="{FF2B5EF4-FFF2-40B4-BE49-F238E27FC236}">
                    <a16:creationId xmlns:a16="http://schemas.microsoft.com/office/drawing/2014/main" id="{03C66E8F-BE05-5C9F-5FAD-56584B142B0D}"/>
                  </a:ext>
                </a:extLst>
              </p:cNvPr>
              <p:cNvSpPr txBox="1">
                <a:spLocks noRot="1" noChangeAspect="1" noMove="1" noResize="1" noEditPoints="1" noAdjustHandles="1" noChangeArrowheads="1" noChangeShapeType="1" noTextEdit="1"/>
              </p:cNvSpPr>
              <p:nvPr/>
            </p:nvSpPr>
            <p:spPr>
              <a:xfrm>
                <a:off x="3242353" y="5400646"/>
                <a:ext cx="1383194" cy="961225"/>
              </a:xfrm>
              <a:prstGeom prst="rect">
                <a:avLst/>
              </a:prstGeom>
              <a:blipFill>
                <a:blip r:embed="rId3"/>
                <a:stretch>
                  <a:fillRect l="-4846" b="-10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6">
                <a:extLst>
                  <a:ext uri="{FF2B5EF4-FFF2-40B4-BE49-F238E27FC236}">
                    <a16:creationId xmlns:a16="http://schemas.microsoft.com/office/drawing/2014/main" id="{1F7B90B3-B907-F538-6B5F-3D3DC4C1AC09}"/>
                  </a:ext>
                </a:extLst>
              </p:cNvPr>
              <p:cNvSpPr txBox="1"/>
              <p:nvPr/>
            </p:nvSpPr>
            <p:spPr>
              <a:xfrm>
                <a:off x="7751965" y="5330151"/>
                <a:ext cx="1822320" cy="499560"/>
              </a:xfrm>
              <a:prstGeom prst="rect">
                <a:avLst/>
              </a:prstGeom>
              <a:noFill/>
            </p:spPr>
            <p:txBody>
              <a:bodyPr wrap="square">
                <a:spAutoFit/>
              </a:bodyPr>
              <a:lstStyle/>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参数</a:t>
                </a:r>
                <a14:m>
                  <m:oMath xmlns:m="http://schemas.openxmlformats.org/officeDocument/2006/math">
                    <m:d>
                      <m:dPr>
                        <m:begChr m:val="‖"/>
                        <m:endChr m:val="‖"/>
                        <m:ctrlPr>
                          <a:rPr lang="en-US" altLang="zh-CN" sz="2000" i="1" dirty="0">
                            <a:solidFill>
                              <a:schemeClr val="accent1">
                                <a:lumMod val="75000"/>
                              </a:schemeClr>
                            </a:solidFill>
                            <a:latin typeface="Cambria Math" panose="02040503050406030204" pitchFamily="18" charset="0"/>
                            <a:ea typeface="微软雅黑" panose="020B0503020204020204" pitchFamily="34" charset="-122"/>
                            <a:sym typeface="+mn-ea"/>
                          </a:rPr>
                        </m:ctrlPr>
                      </m:dPr>
                      <m:e>
                        <m:r>
                          <a:rPr lang="en-US" altLang="zh-CN" sz="2000" b="1" i="1" dirty="0">
                            <a:solidFill>
                              <a:schemeClr val="accent1">
                                <a:lumMod val="75000"/>
                              </a:schemeClr>
                            </a:solidFill>
                            <a:latin typeface="Cambria Math" panose="02040503050406030204" pitchFamily="18" charset="0"/>
                            <a:ea typeface="微软雅黑" panose="020B0503020204020204" pitchFamily="34" charset="-122"/>
                            <a:sym typeface="+mn-ea"/>
                          </a:rPr>
                          <m:t>𝒘</m:t>
                        </m:r>
                      </m:e>
                    </m:d>
                  </m:oMath>
                </a14:m>
                <a:r>
                  <a:rPr lang="zh-CN" altLang="en-US" sz="2000" dirty="0">
                    <a:solidFill>
                      <a:schemeClr val="accent1">
                        <a:lumMod val="75000"/>
                      </a:schemeClr>
                    </a:solidFill>
                    <a:latin typeface="微软雅黑" panose="020B0503020204020204" pitchFamily="34" charset="-122"/>
                    <a:ea typeface="微软雅黑" panose="020B0503020204020204" pitchFamily="34" charset="-122"/>
                    <a:sym typeface="+mn-ea"/>
                  </a:rPr>
                  <a:t>很大</a:t>
                </a:r>
              </a:p>
            </p:txBody>
          </p:sp>
        </mc:Choice>
        <mc:Fallback xmlns="">
          <p:sp>
            <p:nvSpPr>
              <p:cNvPr id="11" name="TextBox 6">
                <a:extLst>
                  <a:ext uri="{FF2B5EF4-FFF2-40B4-BE49-F238E27FC236}">
                    <a16:creationId xmlns:a16="http://schemas.microsoft.com/office/drawing/2014/main" id="{1F7B90B3-B907-F538-6B5F-3D3DC4C1AC09}"/>
                  </a:ext>
                </a:extLst>
              </p:cNvPr>
              <p:cNvSpPr txBox="1">
                <a:spLocks noRot="1" noChangeAspect="1" noMove="1" noResize="1" noEditPoints="1" noAdjustHandles="1" noChangeArrowheads="1" noChangeShapeType="1" noTextEdit="1"/>
              </p:cNvSpPr>
              <p:nvPr/>
            </p:nvSpPr>
            <p:spPr>
              <a:xfrm>
                <a:off x="7751965" y="5330151"/>
                <a:ext cx="1822320" cy="499560"/>
              </a:xfrm>
              <a:prstGeom prst="rect">
                <a:avLst/>
              </a:prstGeom>
              <a:blipFill>
                <a:blip r:embed="rId4"/>
                <a:stretch>
                  <a:fillRect l="-3679" b="-20732"/>
                </a:stretch>
              </a:blipFill>
            </p:spPr>
            <p:txBody>
              <a:bodyPr/>
              <a:lstStyle/>
              <a:p>
                <a:r>
                  <a:rPr lang="zh-CN" altLang="en-US">
                    <a:noFill/>
                  </a:rPr>
                  <a:t> </a:t>
                </a:r>
              </a:p>
            </p:txBody>
          </p:sp>
        </mc:Fallback>
      </mc:AlternateContent>
      <p:sp>
        <p:nvSpPr>
          <p:cNvPr id="3" name="灯片编号占位符 2"/>
          <p:cNvSpPr>
            <a:spLocks noGrp="1"/>
          </p:cNvSpPr>
          <p:nvPr>
            <p:ph type="sldNum" sz="quarter" idx="14"/>
          </p:nvPr>
        </p:nvSpPr>
        <p:spPr/>
        <p:txBody>
          <a:bodyPr/>
          <a:lstStyle/>
          <a:p>
            <a:fld id="{AF69888C-E133-43D9-A638-B5C95925B91C}" type="slidenum">
              <a:rPr lang="zh-CN" altLang="en-US" smtClean="0"/>
              <a:t>7</a:t>
            </a:fld>
            <a:endParaRPr lang="zh-CN" altLang="en-US" dirty="0"/>
          </a:p>
        </p:txBody>
      </p:sp>
    </p:spTree>
    <p:extLst>
      <p:ext uri="{BB962C8B-B14F-4D97-AF65-F5344CB8AC3E}">
        <p14:creationId xmlns:p14="http://schemas.microsoft.com/office/powerpoint/2010/main" val="20228475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2" name="文本框 1">
            <a:extLst>
              <a:ext uri="{FF2B5EF4-FFF2-40B4-BE49-F238E27FC236}">
                <a16:creationId xmlns:a16="http://schemas.microsoft.com/office/drawing/2014/main" id="{F1F2FC31-5391-E2EA-964B-0297E07DF626}"/>
              </a:ext>
            </a:extLst>
          </p:cNvPr>
          <p:cNvSpPr txBox="1"/>
          <p:nvPr/>
        </p:nvSpPr>
        <p:spPr>
          <a:xfrm>
            <a:off x="859498" y="1305342"/>
            <a:ext cx="10262527" cy="2123658"/>
          </a:xfrm>
          <a:prstGeom prst="rect">
            <a:avLst/>
          </a:prstGeom>
          <a:noFill/>
        </p:spPr>
        <p:txBody>
          <a:bodyPr wrap="square" rtlCol="0" anchor="t">
            <a:spAutoFit/>
          </a:bodyPr>
          <a:lstStyle/>
          <a:p>
            <a:pPr fontAlgn="auto">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ropout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随机失活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）是在深度学习领域最常用的正则化技术。Dropout的原理很简单：假设我们的神经网络结构如下所示，在每个迭代过程中，随机选择某些节点，并且删除前向和后向连接。</a:t>
            </a:r>
          </a:p>
          <a:p>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a:extLst>
              <a:ext uri="{FF2B5EF4-FFF2-40B4-BE49-F238E27FC236}">
                <a16:creationId xmlns:a16="http://schemas.microsoft.com/office/drawing/2014/main" id="{0011D269-0944-42D9-6EAB-2EF886B342BB}"/>
              </a:ext>
            </a:extLst>
          </p:cNvPr>
          <p:cNvPicPr/>
          <p:nvPr/>
        </p:nvPicPr>
        <p:blipFill>
          <a:blip r:embed="rId2"/>
          <a:stretch>
            <a:fillRect/>
          </a:stretch>
        </p:blipFill>
        <p:spPr>
          <a:xfrm>
            <a:off x="1027430" y="3495040"/>
            <a:ext cx="10094595" cy="2592705"/>
          </a:xfrm>
          <a:prstGeom prst="rect">
            <a:avLst/>
          </a:prstGeom>
          <a:noFill/>
          <a:ln w="9525">
            <a:noFill/>
          </a:ln>
        </p:spPr>
      </p:pic>
      <p:sp>
        <p:nvSpPr>
          <p:cNvPr id="4" name="灯片编号占位符 3"/>
          <p:cNvSpPr>
            <a:spLocks noGrp="1"/>
          </p:cNvSpPr>
          <p:nvPr>
            <p:ph type="sldNum" sz="quarter" idx="14"/>
          </p:nvPr>
        </p:nvSpPr>
        <p:spPr/>
        <p:txBody>
          <a:bodyPr/>
          <a:lstStyle/>
          <a:p>
            <a:fld id="{AF69888C-E133-43D9-A638-B5C95925B91C}" type="slidenum">
              <a:rPr lang="zh-CN" altLang="en-US" smtClean="0"/>
              <a:t>8</a:t>
            </a:fld>
            <a:endParaRPr lang="zh-CN" altLang="en-US" dirty="0"/>
          </a:p>
        </p:txBody>
      </p:sp>
    </p:spTree>
    <p:extLst>
      <p:ext uri="{BB962C8B-B14F-4D97-AF65-F5344CB8AC3E}">
        <p14:creationId xmlns:p14="http://schemas.microsoft.com/office/powerpoint/2010/main" val="30119000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a:extLst>
              <a:ext uri="{FF2B5EF4-FFF2-40B4-BE49-F238E27FC236}">
                <a16:creationId xmlns:a16="http://schemas.microsoft.com/office/drawing/2014/main" id="{36503835-4874-0B9E-07B9-E370AB6C70E1}"/>
              </a:ext>
            </a:extLst>
          </p:cNvPr>
          <p:cNvSpPr txBox="1">
            <a:spLocks/>
          </p:cNvSpPr>
          <p:nvPr/>
        </p:nvSpPr>
        <p:spPr>
          <a:xfrm>
            <a:off x="604531" y="249099"/>
            <a:ext cx="4622800" cy="4260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t>Dropout</a:t>
            </a:r>
            <a:r>
              <a:rPr lang="zh-CN" altLang="en-US" sz="4000" b="1" dirty="0"/>
              <a:t>正则化</a:t>
            </a:r>
          </a:p>
        </p:txBody>
      </p:sp>
      <p:sp>
        <p:nvSpPr>
          <p:cNvPr id="4" name="文本框 3">
            <a:extLst>
              <a:ext uri="{FF2B5EF4-FFF2-40B4-BE49-F238E27FC236}">
                <a16:creationId xmlns:a16="http://schemas.microsoft.com/office/drawing/2014/main" id="{11E17E00-458E-F5DF-0BAE-400EE92608A4}"/>
              </a:ext>
            </a:extLst>
          </p:cNvPr>
          <p:cNvSpPr txBox="1"/>
          <p:nvPr/>
        </p:nvSpPr>
        <p:spPr>
          <a:xfrm>
            <a:off x="686549" y="953532"/>
            <a:ext cx="10262527" cy="581057"/>
          </a:xfrm>
          <a:prstGeom prst="rect">
            <a:avLst/>
          </a:prstGeom>
          <a:noFill/>
        </p:spPr>
        <p:txBody>
          <a:bodyPr wrap="square" rtlCol="0" anchor="t">
            <a:spAutoFit/>
          </a:bodyPr>
          <a:lstStyle/>
          <a:p>
            <a:pPr marL="342900" indent="-342900" fontAlgn="auto">
              <a:lnSpc>
                <a:spcPct val="150000"/>
              </a:lnSpc>
              <a:buFont typeface="Wingdings" pitchFamily="2" charset="2"/>
              <a:buChar char="Ø"/>
            </a:pPr>
            <a:r>
              <a:rPr lang="zh-CN" altLang="en-CN" sz="2400" dirty="0">
                <a:latin typeface="微软雅黑" panose="020B0503020204020204" pitchFamily="34" charset="-122"/>
                <a:ea typeface="微软雅黑" panose="020B0503020204020204" pitchFamily="34" charset="-122"/>
                <a:cs typeface="微软雅黑" panose="020B0503020204020204" pitchFamily="34" charset="-122"/>
              </a:rPr>
              <a:t>训练阶段</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橢圓 62">
            <a:extLst>
              <a:ext uri="{FF2B5EF4-FFF2-40B4-BE49-F238E27FC236}">
                <a16:creationId xmlns:a16="http://schemas.microsoft.com/office/drawing/2014/main" id="{0BF5C35D-177A-81EE-76DC-854571967FB7}"/>
              </a:ext>
            </a:extLst>
          </p:cNvPr>
          <p:cNvSpPr/>
          <p:nvPr/>
        </p:nvSpPr>
        <p:spPr>
          <a:xfrm>
            <a:off x="1748525" y="17089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6" name="橢圓 63">
            <a:extLst>
              <a:ext uri="{FF2B5EF4-FFF2-40B4-BE49-F238E27FC236}">
                <a16:creationId xmlns:a16="http://schemas.microsoft.com/office/drawing/2014/main" id="{835E36EF-06FC-34B2-6C55-1630003AC005}"/>
              </a:ext>
            </a:extLst>
          </p:cNvPr>
          <p:cNvSpPr/>
          <p:nvPr/>
        </p:nvSpPr>
        <p:spPr>
          <a:xfrm>
            <a:off x="1748525" y="240980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7" name="橢圓 64">
            <a:extLst>
              <a:ext uri="{FF2B5EF4-FFF2-40B4-BE49-F238E27FC236}">
                <a16:creationId xmlns:a16="http://schemas.microsoft.com/office/drawing/2014/main" id="{52A3B9AA-8483-5500-2A16-5514504BC73A}"/>
              </a:ext>
            </a:extLst>
          </p:cNvPr>
          <p:cNvSpPr/>
          <p:nvPr/>
        </p:nvSpPr>
        <p:spPr>
          <a:xfrm>
            <a:off x="1748525" y="310805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8" name="橢圓 65">
            <a:extLst>
              <a:ext uri="{FF2B5EF4-FFF2-40B4-BE49-F238E27FC236}">
                <a16:creationId xmlns:a16="http://schemas.microsoft.com/office/drawing/2014/main" id="{7AB4442B-1A8E-9353-A3F7-0BE2E9AC01A6}"/>
              </a:ext>
            </a:extLst>
          </p:cNvPr>
          <p:cNvSpPr/>
          <p:nvPr/>
        </p:nvSpPr>
        <p:spPr>
          <a:xfrm>
            <a:off x="1748525" y="38063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9" name="橢圓 66">
            <a:extLst>
              <a:ext uri="{FF2B5EF4-FFF2-40B4-BE49-F238E27FC236}">
                <a16:creationId xmlns:a16="http://schemas.microsoft.com/office/drawing/2014/main" id="{F3AA2C77-816C-BFF7-822B-83243AEB3023}"/>
              </a:ext>
            </a:extLst>
          </p:cNvPr>
          <p:cNvSpPr/>
          <p:nvPr/>
        </p:nvSpPr>
        <p:spPr>
          <a:xfrm>
            <a:off x="4955206" y="232187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10" name="橢圓 67">
            <a:extLst>
              <a:ext uri="{FF2B5EF4-FFF2-40B4-BE49-F238E27FC236}">
                <a16:creationId xmlns:a16="http://schemas.microsoft.com/office/drawing/2014/main" id="{E41BDFAE-53F7-305D-7A36-F63C7704D0C1}"/>
              </a:ext>
            </a:extLst>
          </p:cNvPr>
          <p:cNvSpPr/>
          <p:nvPr/>
        </p:nvSpPr>
        <p:spPr>
          <a:xfrm>
            <a:off x="4955206" y="31608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11" name="矩形 68">
            <a:extLst>
              <a:ext uri="{FF2B5EF4-FFF2-40B4-BE49-F238E27FC236}">
                <a16:creationId xmlns:a16="http://schemas.microsoft.com/office/drawing/2014/main" id="{B87FF1F8-AC59-921D-894C-8E673C2F8262}"/>
              </a:ext>
            </a:extLst>
          </p:cNvPr>
          <p:cNvSpPr/>
          <p:nvPr/>
        </p:nvSpPr>
        <p:spPr>
          <a:xfrm>
            <a:off x="223372" y="180916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13" name="直線單箭頭接點 69">
            <a:extLst>
              <a:ext uri="{FF2B5EF4-FFF2-40B4-BE49-F238E27FC236}">
                <a16:creationId xmlns:a16="http://schemas.microsoft.com/office/drawing/2014/main" id="{110C5DD9-B7DC-A7F4-1CB7-1734F2EA19A5}"/>
              </a:ext>
            </a:extLst>
          </p:cNvPr>
          <p:cNvCxnSpPr>
            <a:stCxn id="11" idx="3"/>
            <a:endCxn id="5" idx="2"/>
          </p:cNvCxnSpPr>
          <p:nvPr/>
        </p:nvCxnSpPr>
        <p:spPr>
          <a:xfrm>
            <a:off x="489707" y="1942336"/>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5DF18038-D381-6461-102D-71AEFDCF0A7F}"/>
              </a:ext>
            </a:extLst>
          </p:cNvPr>
          <p:cNvCxnSpPr>
            <a:stCxn id="11" idx="3"/>
            <a:endCxn id="6" idx="2"/>
          </p:cNvCxnSpPr>
          <p:nvPr/>
        </p:nvCxnSpPr>
        <p:spPr>
          <a:xfrm>
            <a:off x="489707" y="1942337"/>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71">
            <a:extLst>
              <a:ext uri="{FF2B5EF4-FFF2-40B4-BE49-F238E27FC236}">
                <a16:creationId xmlns:a16="http://schemas.microsoft.com/office/drawing/2014/main" id="{C2DB7D87-0E40-F350-2BD3-B49AEB51AB96}"/>
              </a:ext>
            </a:extLst>
          </p:cNvPr>
          <p:cNvCxnSpPr>
            <a:stCxn id="11" idx="3"/>
            <a:endCxn id="7" idx="2"/>
          </p:cNvCxnSpPr>
          <p:nvPr/>
        </p:nvCxnSpPr>
        <p:spPr>
          <a:xfrm>
            <a:off x="489707" y="194233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72">
            <a:extLst>
              <a:ext uri="{FF2B5EF4-FFF2-40B4-BE49-F238E27FC236}">
                <a16:creationId xmlns:a16="http://schemas.microsoft.com/office/drawing/2014/main" id="{CE6723C4-36CA-C5B8-48FA-542FC7EE4B6C}"/>
              </a:ext>
            </a:extLst>
          </p:cNvPr>
          <p:cNvCxnSpPr>
            <a:stCxn id="11" idx="3"/>
            <a:endCxn id="8" idx="2"/>
          </p:cNvCxnSpPr>
          <p:nvPr/>
        </p:nvCxnSpPr>
        <p:spPr>
          <a:xfrm>
            <a:off x="489707" y="1942337"/>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73">
            <a:extLst>
              <a:ext uri="{FF2B5EF4-FFF2-40B4-BE49-F238E27FC236}">
                <a16:creationId xmlns:a16="http://schemas.microsoft.com/office/drawing/2014/main" id="{DCE0D67F-BFED-AA43-515E-18278EE0F492}"/>
              </a:ext>
            </a:extLst>
          </p:cNvPr>
          <p:cNvCxnSpPr>
            <a:endCxn id="9" idx="2"/>
          </p:cNvCxnSpPr>
          <p:nvPr/>
        </p:nvCxnSpPr>
        <p:spPr>
          <a:xfrm flipV="1">
            <a:off x="4023222" y="2576854"/>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74">
            <a:extLst>
              <a:ext uri="{FF2B5EF4-FFF2-40B4-BE49-F238E27FC236}">
                <a16:creationId xmlns:a16="http://schemas.microsoft.com/office/drawing/2014/main" id="{E6312251-BEAD-1E9B-6C10-02D999B6D92A}"/>
              </a:ext>
            </a:extLst>
          </p:cNvPr>
          <p:cNvCxnSpPr>
            <a:endCxn id="9" idx="2"/>
          </p:cNvCxnSpPr>
          <p:nvPr/>
        </p:nvCxnSpPr>
        <p:spPr>
          <a:xfrm>
            <a:off x="4023220" y="1919998"/>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75">
            <a:extLst>
              <a:ext uri="{FF2B5EF4-FFF2-40B4-BE49-F238E27FC236}">
                <a16:creationId xmlns:a16="http://schemas.microsoft.com/office/drawing/2014/main" id="{7E8883C7-31CF-5DF7-470B-69548718FA08}"/>
              </a:ext>
            </a:extLst>
          </p:cNvPr>
          <p:cNvCxnSpPr>
            <a:endCxn id="10" idx="2"/>
          </p:cNvCxnSpPr>
          <p:nvPr/>
        </p:nvCxnSpPr>
        <p:spPr>
          <a:xfrm>
            <a:off x="4023222" y="1963960"/>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76">
            <a:extLst>
              <a:ext uri="{FF2B5EF4-FFF2-40B4-BE49-F238E27FC236}">
                <a16:creationId xmlns:a16="http://schemas.microsoft.com/office/drawing/2014/main" id="{44719D06-7D93-FC5E-91A1-17A875F9201F}"/>
              </a:ext>
            </a:extLst>
          </p:cNvPr>
          <p:cNvCxnSpPr>
            <a:endCxn id="10" idx="2"/>
          </p:cNvCxnSpPr>
          <p:nvPr/>
        </p:nvCxnSpPr>
        <p:spPr>
          <a:xfrm>
            <a:off x="4023220" y="2718812"/>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77">
            <a:extLst>
              <a:ext uri="{FF2B5EF4-FFF2-40B4-BE49-F238E27FC236}">
                <a16:creationId xmlns:a16="http://schemas.microsoft.com/office/drawing/2014/main" id="{6D65D5FF-1A92-F908-4AC2-8C198D7AC537}"/>
              </a:ext>
            </a:extLst>
          </p:cNvPr>
          <p:cNvCxnSpPr>
            <a:endCxn id="9" idx="2"/>
          </p:cNvCxnSpPr>
          <p:nvPr/>
        </p:nvCxnSpPr>
        <p:spPr>
          <a:xfrm flipV="1">
            <a:off x="4023222" y="2576855"/>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78">
            <a:extLst>
              <a:ext uri="{FF2B5EF4-FFF2-40B4-BE49-F238E27FC236}">
                <a16:creationId xmlns:a16="http://schemas.microsoft.com/office/drawing/2014/main" id="{8F7DFDEE-5D11-471D-4FF8-7E80E9349B10}"/>
              </a:ext>
            </a:extLst>
          </p:cNvPr>
          <p:cNvCxnSpPr>
            <a:endCxn id="10" idx="2"/>
          </p:cNvCxnSpPr>
          <p:nvPr/>
        </p:nvCxnSpPr>
        <p:spPr>
          <a:xfrm>
            <a:off x="4023222" y="3363034"/>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79">
            <a:extLst>
              <a:ext uri="{FF2B5EF4-FFF2-40B4-BE49-F238E27FC236}">
                <a16:creationId xmlns:a16="http://schemas.microsoft.com/office/drawing/2014/main" id="{47CE3711-B2F7-4A7D-4AAA-84E0E71449A6}"/>
              </a:ext>
            </a:extLst>
          </p:cNvPr>
          <p:cNvCxnSpPr>
            <a:endCxn id="9" idx="2"/>
          </p:cNvCxnSpPr>
          <p:nvPr/>
        </p:nvCxnSpPr>
        <p:spPr>
          <a:xfrm flipV="1">
            <a:off x="4023220" y="2576854"/>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80">
            <a:extLst>
              <a:ext uri="{FF2B5EF4-FFF2-40B4-BE49-F238E27FC236}">
                <a16:creationId xmlns:a16="http://schemas.microsoft.com/office/drawing/2014/main" id="{1700EC17-CF75-30A4-AD2C-78A56E8A948E}"/>
              </a:ext>
            </a:extLst>
          </p:cNvPr>
          <p:cNvCxnSpPr>
            <a:endCxn id="10" idx="2"/>
          </p:cNvCxnSpPr>
          <p:nvPr/>
        </p:nvCxnSpPr>
        <p:spPr>
          <a:xfrm flipV="1">
            <a:off x="4023222" y="3415789"/>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81">
            <a:extLst>
              <a:ext uri="{FF2B5EF4-FFF2-40B4-BE49-F238E27FC236}">
                <a16:creationId xmlns:a16="http://schemas.microsoft.com/office/drawing/2014/main" id="{F2C2C2FE-4B8B-31B4-7C17-EE36D52BAB23}"/>
              </a:ext>
            </a:extLst>
          </p:cNvPr>
          <p:cNvCxnSpPr>
            <a:stCxn id="29" idx="3"/>
            <a:endCxn id="5" idx="2"/>
          </p:cNvCxnSpPr>
          <p:nvPr/>
        </p:nvCxnSpPr>
        <p:spPr>
          <a:xfrm flipV="1">
            <a:off x="489707" y="1963961"/>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82">
            <a:extLst>
              <a:ext uri="{FF2B5EF4-FFF2-40B4-BE49-F238E27FC236}">
                <a16:creationId xmlns:a16="http://schemas.microsoft.com/office/drawing/2014/main" id="{EFD20F7D-03D5-8EDE-C82B-BA84D8E4094D}"/>
              </a:ext>
            </a:extLst>
          </p:cNvPr>
          <p:cNvCxnSpPr>
            <a:stCxn id="29" idx="3"/>
            <a:endCxn id="6" idx="2"/>
          </p:cNvCxnSpPr>
          <p:nvPr/>
        </p:nvCxnSpPr>
        <p:spPr>
          <a:xfrm>
            <a:off x="489707" y="2630063"/>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83">
            <a:extLst>
              <a:ext uri="{FF2B5EF4-FFF2-40B4-BE49-F238E27FC236}">
                <a16:creationId xmlns:a16="http://schemas.microsoft.com/office/drawing/2014/main" id="{6992F6F0-8248-2E38-966F-4C3A966E3381}"/>
              </a:ext>
            </a:extLst>
          </p:cNvPr>
          <p:cNvCxnSpPr>
            <a:stCxn id="29" idx="3"/>
            <a:endCxn id="7" idx="2"/>
          </p:cNvCxnSpPr>
          <p:nvPr/>
        </p:nvCxnSpPr>
        <p:spPr>
          <a:xfrm>
            <a:off x="489707" y="2630063"/>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84">
            <a:extLst>
              <a:ext uri="{FF2B5EF4-FFF2-40B4-BE49-F238E27FC236}">
                <a16:creationId xmlns:a16="http://schemas.microsoft.com/office/drawing/2014/main" id="{C996DD43-6FC5-156C-77F9-B5EBA00043AE}"/>
              </a:ext>
            </a:extLst>
          </p:cNvPr>
          <p:cNvCxnSpPr>
            <a:stCxn id="29" idx="3"/>
            <a:endCxn id="8" idx="2"/>
          </p:cNvCxnSpPr>
          <p:nvPr/>
        </p:nvCxnSpPr>
        <p:spPr>
          <a:xfrm>
            <a:off x="489707" y="2630063"/>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85">
            <a:extLst>
              <a:ext uri="{FF2B5EF4-FFF2-40B4-BE49-F238E27FC236}">
                <a16:creationId xmlns:a16="http://schemas.microsoft.com/office/drawing/2014/main" id="{4B655F85-234B-EEEC-A0F9-960753EAEF3F}"/>
              </a:ext>
            </a:extLst>
          </p:cNvPr>
          <p:cNvSpPr/>
          <p:nvPr/>
        </p:nvSpPr>
        <p:spPr>
          <a:xfrm>
            <a:off x="223372" y="2496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0" name="橢圓 86">
            <a:extLst>
              <a:ext uri="{FF2B5EF4-FFF2-40B4-BE49-F238E27FC236}">
                <a16:creationId xmlns:a16="http://schemas.microsoft.com/office/drawing/2014/main" id="{0A989EA9-9CB0-C8DD-A07E-331E60FAF68F}"/>
              </a:ext>
            </a:extLst>
          </p:cNvPr>
          <p:cNvSpPr/>
          <p:nvPr/>
        </p:nvSpPr>
        <p:spPr>
          <a:xfrm>
            <a:off x="3513266" y="16742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1" name="橢圓 87">
            <a:extLst>
              <a:ext uri="{FF2B5EF4-FFF2-40B4-BE49-F238E27FC236}">
                <a16:creationId xmlns:a16="http://schemas.microsoft.com/office/drawing/2014/main" id="{13696B0B-F446-5B3A-E354-E342F0BD166B}"/>
              </a:ext>
            </a:extLst>
          </p:cNvPr>
          <p:cNvSpPr/>
          <p:nvPr/>
        </p:nvSpPr>
        <p:spPr>
          <a:xfrm>
            <a:off x="3513266" y="237508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2" name="橢圓 88">
            <a:extLst>
              <a:ext uri="{FF2B5EF4-FFF2-40B4-BE49-F238E27FC236}">
                <a16:creationId xmlns:a16="http://schemas.microsoft.com/office/drawing/2014/main" id="{0E55DCF6-C205-7B39-D43F-620344D24B15}"/>
              </a:ext>
            </a:extLst>
          </p:cNvPr>
          <p:cNvSpPr/>
          <p:nvPr/>
        </p:nvSpPr>
        <p:spPr>
          <a:xfrm>
            <a:off x="3513266" y="307334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3" name="橢圓 89">
            <a:extLst>
              <a:ext uri="{FF2B5EF4-FFF2-40B4-BE49-F238E27FC236}">
                <a16:creationId xmlns:a16="http://schemas.microsoft.com/office/drawing/2014/main" id="{9368E881-017A-356B-F9E7-06C79692AF68}"/>
              </a:ext>
            </a:extLst>
          </p:cNvPr>
          <p:cNvSpPr/>
          <p:nvPr/>
        </p:nvSpPr>
        <p:spPr>
          <a:xfrm>
            <a:off x="3513266" y="37715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34" name="矩形 90">
            <a:extLst>
              <a:ext uri="{FF2B5EF4-FFF2-40B4-BE49-F238E27FC236}">
                <a16:creationId xmlns:a16="http://schemas.microsoft.com/office/drawing/2014/main" id="{85904A74-3132-AE93-2F53-63D611B6EC26}"/>
              </a:ext>
            </a:extLst>
          </p:cNvPr>
          <p:cNvSpPr/>
          <p:nvPr/>
        </p:nvSpPr>
        <p:spPr>
          <a:xfrm>
            <a:off x="223372" y="3251490"/>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35" name="矩形 91">
            <a:extLst>
              <a:ext uri="{FF2B5EF4-FFF2-40B4-BE49-F238E27FC236}">
                <a16:creationId xmlns:a16="http://schemas.microsoft.com/office/drawing/2014/main" id="{BA42F086-4E65-3CD4-05B2-422FAC042856}"/>
              </a:ext>
            </a:extLst>
          </p:cNvPr>
          <p:cNvSpPr/>
          <p:nvPr/>
        </p:nvSpPr>
        <p:spPr>
          <a:xfrm>
            <a:off x="223372" y="393089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36" name="直線單箭頭接點 93">
            <a:extLst>
              <a:ext uri="{FF2B5EF4-FFF2-40B4-BE49-F238E27FC236}">
                <a16:creationId xmlns:a16="http://schemas.microsoft.com/office/drawing/2014/main" id="{8C962D92-ECFE-2BDE-666C-123D51F6B53C}"/>
              </a:ext>
            </a:extLst>
          </p:cNvPr>
          <p:cNvCxnSpPr>
            <a:stCxn id="34" idx="3"/>
            <a:endCxn id="8" idx="2"/>
          </p:cNvCxnSpPr>
          <p:nvPr/>
        </p:nvCxnSpPr>
        <p:spPr>
          <a:xfrm>
            <a:off x="489707" y="3384657"/>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94">
            <a:extLst>
              <a:ext uri="{FF2B5EF4-FFF2-40B4-BE49-F238E27FC236}">
                <a16:creationId xmlns:a16="http://schemas.microsoft.com/office/drawing/2014/main" id="{76DDF4BE-059C-2ED4-7CC4-781158326064}"/>
              </a:ext>
            </a:extLst>
          </p:cNvPr>
          <p:cNvCxnSpPr>
            <a:stCxn id="35" idx="3"/>
            <a:endCxn id="7" idx="2"/>
          </p:cNvCxnSpPr>
          <p:nvPr/>
        </p:nvCxnSpPr>
        <p:spPr>
          <a:xfrm flipV="1">
            <a:off x="489707" y="3363033"/>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95">
            <a:extLst>
              <a:ext uri="{FF2B5EF4-FFF2-40B4-BE49-F238E27FC236}">
                <a16:creationId xmlns:a16="http://schemas.microsoft.com/office/drawing/2014/main" id="{BBE26C2A-F996-7A58-4C17-EF0AC89890A9}"/>
              </a:ext>
            </a:extLst>
          </p:cNvPr>
          <p:cNvCxnSpPr>
            <a:stCxn id="35" idx="3"/>
            <a:endCxn id="6" idx="2"/>
          </p:cNvCxnSpPr>
          <p:nvPr/>
        </p:nvCxnSpPr>
        <p:spPr>
          <a:xfrm flipV="1">
            <a:off x="489707" y="266477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6">
            <a:extLst>
              <a:ext uri="{FF2B5EF4-FFF2-40B4-BE49-F238E27FC236}">
                <a16:creationId xmlns:a16="http://schemas.microsoft.com/office/drawing/2014/main" id="{64465339-8F0D-9EA7-AD4A-AD693B0F6E28}"/>
              </a:ext>
            </a:extLst>
          </p:cNvPr>
          <p:cNvCxnSpPr>
            <a:stCxn id="35" idx="3"/>
            <a:endCxn id="5" idx="2"/>
          </p:cNvCxnSpPr>
          <p:nvPr/>
        </p:nvCxnSpPr>
        <p:spPr>
          <a:xfrm flipV="1">
            <a:off x="489707" y="1963961"/>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7">
            <a:extLst>
              <a:ext uri="{FF2B5EF4-FFF2-40B4-BE49-F238E27FC236}">
                <a16:creationId xmlns:a16="http://schemas.microsoft.com/office/drawing/2014/main" id="{597B2573-FC48-A614-D866-4E4F70866405}"/>
              </a:ext>
            </a:extLst>
          </p:cNvPr>
          <p:cNvCxnSpPr>
            <a:stCxn id="34" idx="3"/>
            <a:endCxn id="6" idx="2"/>
          </p:cNvCxnSpPr>
          <p:nvPr/>
        </p:nvCxnSpPr>
        <p:spPr>
          <a:xfrm flipV="1">
            <a:off x="489707" y="2664779"/>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8">
            <a:extLst>
              <a:ext uri="{FF2B5EF4-FFF2-40B4-BE49-F238E27FC236}">
                <a16:creationId xmlns:a16="http://schemas.microsoft.com/office/drawing/2014/main" id="{DAF19F74-4050-26E1-EA3C-5DC286F14C59}"/>
              </a:ext>
            </a:extLst>
          </p:cNvPr>
          <p:cNvCxnSpPr>
            <a:stCxn id="34" idx="3"/>
            <a:endCxn id="5" idx="2"/>
          </p:cNvCxnSpPr>
          <p:nvPr/>
        </p:nvCxnSpPr>
        <p:spPr>
          <a:xfrm flipV="1">
            <a:off x="489707" y="1963961"/>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99">
            <a:extLst>
              <a:ext uri="{FF2B5EF4-FFF2-40B4-BE49-F238E27FC236}">
                <a16:creationId xmlns:a16="http://schemas.microsoft.com/office/drawing/2014/main" id="{E6D375D6-15A0-632C-43E8-0FFF68C36739}"/>
              </a:ext>
            </a:extLst>
          </p:cNvPr>
          <p:cNvCxnSpPr/>
          <p:nvPr/>
        </p:nvCxnSpPr>
        <p:spPr>
          <a:xfrm>
            <a:off x="2258480" y="1942336"/>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00">
            <a:extLst>
              <a:ext uri="{FF2B5EF4-FFF2-40B4-BE49-F238E27FC236}">
                <a16:creationId xmlns:a16="http://schemas.microsoft.com/office/drawing/2014/main" id="{6C5D5D0A-4E6E-FA8E-A134-ADA1B482591D}"/>
              </a:ext>
            </a:extLst>
          </p:cNvPr>
          <p:cNvCxnSpPr/>
          <p:nvPr/>
        </p:nvCxnSpPr>
        <p:spPr>
          <a:xfrm>
            <a:off x="2258480" y="1942337"/>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01">
            <a:extLst>
              <a:ext uri="{FF2B5EF4-FFF2-40B4-BE49-F238E27FC236}">
                <a16:creationId xmlns:a16="http://schemas.microsoft.com/office/drawing/2014/main" id="{A964A0D1-F50A-0E6A-0AD2-4FBEB37612A4}"/>
              </a:ext>
            </a:extLst>
          </p:cNvPr>
          <p:cNvCxnSpPr/>
          <p:nvPr/>
        </p:nvCxnSpPr>
        <p:spPr>
          <a:xfrm>
            <a:off x="2258480" y="194233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02">
            <a:extLst>
              <a:ext uri="{FF2B5EF4-FFF2-40B4-BE49-F238E27FC236}">
                <a16:creationId xmlns:a16="http://schemas.microsoft.com/office/drawing/2014/main" id="{A71F18AC-8988-CBB8-8B87-0B0BCFA6093C}"/>
              </a:ext>
            </a:extLst>
          </p:cNvPr>
          <p:cNvCxnSpPr/>
          <p:nvPr/>
        </p:nvCxnSpPr>
        <p:spPr>
          <a:xfrm>
            <a:off x="2258480" y="1942337"/>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03">
            <a:extLst>
              <a:ext uri="{FF2B5EF4-FFF2-40B4-BE49-F238E27FC236}">
                <a16:creationId xmlns:a16="http://schemas.microsoft.com/office/drawing/2014/main" id="{91CFE1EB-BBEE-CA75-D06E-905561F11253}"/>
              </a:ext>
            </a:extLst>
          </p:cNvPr>
          <p:cNvCxnSpPr/>
          <p:nvPr/>
        </p:nvCxnSpPr>
        <p:spPr>
          <a:xfrm>
            <a:off x="2258480" y="2630063"/>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04">
            <a:extLst>
              <a:ext uri="{FF2B5EF4-FFF2-40B4-BE49-F238E27FC236}">
                <a16:creationId xmlns:a16="http://schemas.microsoft.com/office/drawing/2014/main" id="{13392DEB-9728-43FB-9B5C-3E9C6D6D3118}"/>
              </a:ext>
            </a:extLst>
          </p:cNvPr>
          <p:cNvCxnSpPr/>
          <p:nvPr/>
        </p:nvCxnSpPr>
        <p:spPr>
          <a:xfrm>
            <a:off x="2258480" y="2630063"/>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05">
            <a:extLst>
              <a:ext uri="{FF2B5EF4-FFF2-40B4-BE49-F238E27FC236}">
                <a16:creationId xmlns:a16="http://schemas.microsoft.com/office/drawing/2014/main" id="{E1F23340-30FE-C4E1-EE23-8BDE354D3366}"/>
              </a:ext>
            </a:extLst>
          </p:cNvPr>
          <p:cNvCxnSpPr/>
          <p:nvPr/>
        </p:nvCxnSpPr>
        <p:spPr>
          <a:xfrm>
            <a:off x="2258480" y="2630063"/>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07">
            <a:extLst>
              <a:ext uri="{FF2B5EF4-FFF2-40B4-BE49-F238E27FC236}">
                <a16:creationId xmlns:a16="http://schemas.microsoft.com/office/drawing/2014/main" id="{5F060373-1B9A-B23C-6D93-7463327E93BE}"/>
              </a:ext>
            </a:extLst>
          </p:cNvPr>
          <p:cNvCxnSpPr/>
          <p:nvPr/>
        </p:nvCxnSpPr>
        <p:spPr>
          <a:xfrm>
            <a:off x="2258480" y="3384657"/>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08">
            <a:extLst>
              <a:ext uri="{FF2B5EF4-FFF2-40B4-BE49-F238E27FC236}">
                <a16:creationId xmlns:a16="http://schemas.microsoft.com/office/drawing/2014/main" id="{42CB7405-9FC7-0559-2D5F-EE01BD322CD6}"/>
              </a:ext>
            </a:extLst>
          </p:cNvPr>
          <p:cNvCxnSpPr/>
          <p:nvPr/>
        </p:nvCxnSpPr>
        <p:spPr>
          <a:xfrm flipV="1">
            <a:off x="2258480" y="3363033"/>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09">
            <a:extLst>
              <a:ext uri="{FF2B5EF4-FFF2-40B4-BE49-F238E27FC236}">
                <a16:creationId xmlns:a16="http://schemas.microsoft.com/office/drawing/2014/main" id="{37A77B28-245B-E7F1-D390-37F101AA5299}"/>
              </a:ext>
            </a:extLst>
          </p:cNvPr>
          <p:cNvCxnSpPr/>
          <p:nvPr/>
        </p:nvCxnSpPr>
        <p:spPr>
          <a:xfrm flipV="1">
            <a:off x="2258480" y="266477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10">
            <a:extLst>
              <a:ext uri="{FF2B5EF4-FFF2-40B4-BE49-F238E27FC236}">
                <a16:creationId xmlns:a16="http://schemas.microsoft.com/office/drawing/2014/main" id="{FA9CC6E5-89D7-971E-EC2E-CE24E8C81545}"/>
              </a:ext>
            </a:extLst>
          </p:cNvPr>
          <p:cNvCxnSpPr/>
          <p:nvPr/>
        </p:nvCxnSpPr>
        <p:spPr>
          <a:xfrm flipV="1">
            <a:off x="2258480" y="1963961"/>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11">
            <a:extLst>
              <a:ext uri="{FF2B5EF4-FFF2-40B4-BE49-F238E27FC236}">
                <a16:creationId xmlns:a16="http://schemas.microsoft.com/office/drawing/2014/main" id="{EEF8BD07-C921-2465-F848-523501314FFD}"/>
              </a:ext>
            </a:extLst>
          </p:cNvPr>
          <p:cNvCxnSpPr/>
          <p:nvPr/>
        </p:nvCxnSpPr>
        <p:spPr>
          <a:xfrm flipV="1">
            <a:off x="2258480" y="2664779"/>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12">
            <a:extLst>
              <a:ext uri="{FF2B5EF4-FFF2-40B4-BE49-F238E27FC236}">
                <a16:creationId xmlns:a16="http://schemas.microsoft.com/office/drawing/2014/main" id="{911612B5-A8C9-2DFB-526A-0FCE79B477A4}"/>
              </a:ext>
            </a:extLst>
          </p:cNvPr>
          <p:cNvCxnSpPr/>
          <p:nvPr/>
        </p:nvCxnSpPr>
        <p:spPr>
          <a:xfrm flipV="1">
            <a:off x="2258480" y="1963961"/>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13">
            <a:extLst>
              <a:ext uri="{FF2B5EF4-FFF2-40B4-BE49-F238E27FC236}">
                <a16:creationId xmlns:a16="http://schemas.microsoft.com/office/drawing/2014/main" id="{7156AB13-E068-AE38-E49C-B830641012A5}"/>
              </a:ext>
            </a:extLst>
          </p:cNvPr>
          <p:cNvCxnSpPr/>
          <p:nvPr/>
        </p:nvCxnSpPr>
        <p:spPr>
          <a:xfrm>
            <a:off x="5480927" y="2589425"/>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14">
            <a:extLst>
              <a:ext uri="{FF2B5EF4-FFF2-40B4-BE49-F238E27FC236}">
                <a16:creationId xmlns:a16="http://schemas.microsoft.com/office/drawing/2014/main" id="{AB1B3005-8493-9B94-69DF-B501175EC8DC}"/>
              </a:ext>
            </a:extLst>
          </p:cNvPr>
          <p:cNvCxnSpPr/>
          <p:nvPr/>
        </p:nvCxnSpPr>
        <p:spPr>
          <a:xfrm>
            <a:off x="5480927" y="343030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126">
            <a:extLst>
              <a:ext uri="{FF2B5EF4-FFF2-40B4-BE49-F238E27FC236}">
                <a16:creationId xmlns:a16="http://schemas.microsoft.com/office/drawing/2014/main" id="{68CD0B80-9178-619E-2BA6-1A264B61E545}"/>
              </a:ext>
            </a:extLst>
          </p:cNvPr>
          <p:cNvGrpSpPr/>
          <p:nvPr/>
        </p:nvGrpSpPr>
        <p:grpSpPr>
          <a:xfrm>
            <a:off x="1818823" y="1769474"/>
            <a:ext cx="365326" cy="367349"/>
            <a:chOff x="-1866900" y="1906630"/>
            <a:chExt cx="365326" cy="367349"/>
          </a:xfrm>
        </p:grpSpPr>
        <p:cxnSp>
          <p:nvCxnSpPr>
            <p:cNvPr id="58" name="直線接點 124">
              <a:extLst>
                <a:ext uri="{FF2B5EF4-FFF2-40B4-BE49-F238E27FC236}">
                  <a16:creationId xmlns:a16="http://schemas.microsoft.com/office/drawing/2014/main" id="{403FF093-00D1-B981-1F75-5BC59F0734ED}"/>
                </a:ext>
              </a:extLst>
            </p:cNvPr>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接點 125">
              <a:extLst>
                <a:ext uri="{FF2B5EF4-FFF2-40B4-BE49-F238E27FC236}">
                  <a16:creationId xmlns:a16="http://schemas.microsoft.com/office/drawing/2014/main" id="{064024CF-E458-0A0C-5C0E-EBB722EB39C8}"/>
                </a:ext>
              </a:extLst>
            </p:cNvPr>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 name="群組 127">
            <a:extLst>
              <a:ext uri="{FF2B5EF4-FFF2-40B4-BE49-F238E27FC236}">
                <a16:creationId xmlns:a16="http://schemas.microsoft.com/office/drawing/2014/main" id="{48EC9AAB-CE27-308F-EE2F-FE51EEDA08A1}"/>
              </a:ext>
            </a:extLst>
          </p:cNvPr>
          <p:cNvGrpSpPr/>
          <p:nvPr/>
        </p:nvGrpSpPr>
        <p:grpSpPr>
          <a:xfrm>
            <a:off x="1824055" y="3179359"/>
            <a:ext cx="365326" cy="367349"/>
            <a:chOff x="-1866900" y="1906630"/>
            <a:chExt cx="365326" cy="367349"/>
          </a:xfrm>
        </p:grpSpPr>
        <p:cxnSp>
          <p:nvCxnSpPr>
            <p:cNvPr id="61" name="直線接點 128">
              <a:extLst>
                <a:ext uri="{FF2B5EF4-FFF2-40B4-BE49-F238E27FC236}">
                  <a16:creationId xmlns:a16="http://schemas.microsoft.com/office/drawing/2014/main" id="{47A8E9DB-70C8-D855-D296-CFDB6A9B218A}"/>
                </a:ext>
              </a:extLst>
            </p:cNvPr>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129">
              <a:extLst>
                <a:ext uri="{FF2B5EF4-FFF2-40B4-BE49-F238E27FC236}">
                  <a16:creationId xmlns:a16="http://schemas.microsoft.com/office/drawing/2014/main" id="{05735D7F-94E2-63B1-A285-8C95C82FA2F3}"/>
                </a:ext>
              </a:extLst>
            </p:cNvPr>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3" name="群組 130">
            <a:extLst>
              <a:ext uri="{FF2B5EF4-FFF2-40B4-BE49-F238E27FC236}">
                <a16:creationId xmlns:a16="http://schemas.microsoft.com/office/drawing/2014/main" id="{9CFCF525-B741-BCE8-A028-2FA8FE3D369A}"/>
              </a:ext>
            </a:extLst>
          </p:cNvPr>
          <p:cNvGrpSpPr/>
          <p:nvPr/>
        </p:nvGrpSpPr>
        <p:grpSpPr>
          <a:xfrm>
            <a:off x="3585580" y="3150476"/>
            <a:ext cx="365326" cy="367349"/>
            <a:chOff x="-1866900" y="1906630"/>
            <a:chExt cx="365326" cy="367349"/>
          </a:xfrm>
        </p:grpSpPr>
        <p:cxnSp>
          <p:nvCxnSpPr>
            <p:cNvPr id="64" name="直線接點 131">
              <a:extLst>
                <a:ext uri="{FF2B5EF4-FFF2-40B4-BE49-F238E27FC236}">
                  <a16:creationId xmlns:a16="http://schemas.microsoft.com/office/drawing/2014/main" id="{126DF147-63DF-A5A8-D5C3-A8B6FE321E56}"/>
                </a:ext>
              </a:extLst>
            </p:cNvPr>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132">
              <a:extLst>
                <a:ext uri="{FF2B5EF4-FFF2-40B4-BE49-F238E27FC236}">
                  <a16:creationId xmlns:a16="http://schemas.microsoft.com/office/drawing/2014/main" id="{84AD45A0-EF97-CED9-31F3-CC9AB9C79A0F}"/>
                </a:ext>
              </a:extLst>
            </p:cNvPr>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133">
            <a:extLst>
              <a:ext uri="{FF2B5EF4-FFF2-40B4-BE49-F238E27FC236}">
                <a16:creationId xmlns:a16="http://schemas.microsoft.com/office/drawing/2014/main" id="{6A7996E6-1F60-9ECD-4FB2-E56B859AF851}"/>
              </a:ext>
            </a:extLst>
          </p:cNvPr>
          <p:cNvGrpSpPr/>
          <p:nvPr/>
        </p:nvGrpSpPr>
        <p:grpSpPr>
          <a:xfrm>
            <a:off x="3595004" y="3842897"/>
            <a:ext cx="365326" cy="367349"/>
            <a:chOff x="-1866900" y="1906630"/>
            <a:chExt cx="365326" cy="367349"/>
          </a:xfrm>
        </p:grpSpPr>
        <p:cxnSp>
          <p:nvCxnSpPr>
            <p:cNvPr id="67" name="直線接點 134">
              <a:extLst>
                <a:ext uri="{FF2B5EF4-FFF2-40B4-BE49-F238E27FC236}">
                  <a16:creationId xmlns:a16="http://schemas.microsoft.com/office/drawing/2014/main" id="{110F4C58-E84A-65A2-8F49-C009E872ECA3}"/>
                </a:ext>
              </a:extLst>
            </p:cNvPr>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135">
              <a:extLst>
                <a:ext uri="{FF2B5EF4-FFF2-40B4-BE49-F238E27FC236}">
                  <a16:creationId xmlns:a16="http://schemas.microsoft.com/office/drawing/2014/main" id="{1B1A079E-EEEC-79E3-B3BD-6B026410491A}"/>
                </a:ext>
              </a:extLst>
            </p:cNvPr>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139">
            <a:extLst>
              <a:ext uri="{FF2B5EF4-FFF2-40B4-BE49-F238E27FC236}">
                <a16:creationId xmlns:a16="http://schemas.microsoft.com/office/drawing/2014/main" id="{55245F65-6AF6-A91A-83E9-022A2D37CE6B}"/>
              </a:ext>
            </a:extLst>
          </p:cNvPr>
          <p:cNvGrpSpPr/>
          <p:nvPr/>
        </p:nvGrpSpPr>
        <p:grpSpPr>
          <a:xfrm>
            <a:off x="193338" y="2463511"/>
            <a:ext cx="365326" cy="367349"/>
            <a:chOff x="-1866900" y="1906630"/>
            <a:chExt cx="365326" cy="367349"/>
          </a:xfrm>
        </p:grpSpPr>
        <p:cxnSp>
          <p:nvCxnSpPr>
            <p:cNvPr id="70" name="直線接點 140">
              <a:extLst>
                <a:ext uri="{FF2B5EF4-FFF2-40B4-BE49-F238E27FC236}">
                  <a16:creationId xmlns:a16="http://schemas.microsoft.com/office/drawing/2014/main" id="{33721C80-8673-36A1-4453-BCE098BA1B84}"/>
                </a:ext>
              </a:extLst>
            </p:cNvPr>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141">
              <a:extLst>
                <a:ext uri="{FF2B5EF4-FFF2-40B4-BE49-F238E27FC236}">
                  <a16:creationId xmlns:a16="http://schemas.microsoft.com/office/drawing/2014/main" id="{502698D4-511D-98B4-F040-B851FDFB3153}"/>
                </a:ext>
              </a:extLst>
            </p:cNvPr>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2" name="直線單箭頭接點 147">
            <a:extLst>
              <a:ext uri="{FF2B5EF4-FFF2-40B4-BE49-F238E27FC236}">
                <a16:creationId xmlns:a16="http://schemas.microsoft.com/office/drawing/2014/main" id="{6DA3E1D5-B1A2-167E-2D3D-FD8AE3DC4D9D}"/>
              </a:ext>
            </a:extLst>
          </p:cNvPr>
          <p:cNvCxnSpPr/>
          <p:nvPr/>
        </p:nvCxnSpPr>
        <p:spPr>
          <a:xfrm flipV="1">
            <a:off x="502891" y="3375734"/>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49">
            <a:extLst>
              <a:ext uri="{FF2B5EF4-FFF2-40B4-BE49-F238E27FC236}">
                <a16:creationId xmlns:a16="http://schemas.microsoft.com/office/drawing/2014/main" id="{7EB4BF42-E4B5-A78A-0ABF-6EE016737872}"/>
              </a:ext>
            </a:extLst>
          </p:cNvPr>
          <p:cNvCxnSpPr/>
          <p:nvPr/>
        </p:nvCxnSpPr>
        <p:spPr>
          <a:xfrm flipV="1">
            <a:off x="2293174" y="336172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50">
            <a:extLst>
              <a:ext uri="{FF2B5EF4-FFF2-40B4-BE49-F238E27FC236}">
                <a16:creationId xmlns:a16="http://schemas.microsoft.com/office/drawing/2014/main" id="{849C539F-195E-27B5-E626-46F37017CB28}"/>
              </a:ext>
            </a:extLst>
          </p:cNvPr>
          <p:cNvCxnSpPr/>
          <p:nvPr/>
        </p:nvCxnSpPr>
        <p:spPr>
          <a:xfrm flipV="1">
            <a:off x="2258480" y="1929245"/>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92">
            <a:extLst>
              <a:ext uri="{FF2B5EF4-FFF2-40B4-BE49-F238E27FC236}">
                <a16:creationId xmlns:a16="http://schemas.microsoft.com/office/drawing/2014/main" id="{06335EB7-512C-0068-B441-D2C4C5015A03}"/>
              </a:ext>
            </a:extLst>
          </p:cNvPr>
          <p:cNvCxnSpPr/>
          <p:nvPr/>
        </p:nvCxnSpPr>
        <p:spPr>
          <a:xfrm>
            <a:off x="501147" y="4081597"/>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106">
            <a:extLst>
              <a:ext uri="{FF2B5EF4-FFF2-40B4-BE49-F238E27FC236}">
                <a16:creationId xmlns:a16="http://schemas.microsoft.com/office/drawing/2014/main" id="{918ACAFF-00DA-E898-8636-04D01894F5F0}"/>
              </a:ext>
            </a:extLst>
          </p:cNvPr>
          <p:cNvCxnSpPr/>
          <p:nvPr/>
        </p:nvCxnSpPr>
        <p:spPr>
          <a:xfrm>
            <a:off x="2269920" y="4081597"/>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橢圓 63">
            <a:extLst>
              <a:ext uri="{FF2B5EF4-FFF2-40B4-BE49-F238E27FC236}">
                <a16:creationId xmlns:a16="http://schemas.microsoft.com/office/drawing/2014/main" id="{8B7BF572-A434-3163-29D7-F727047BDBC9}"/>
              </a:ext>
            </a:extLst>
          </p:cNvPr>
          <p:cNvSpPr/>
          <p:nvPr/>
        </p:nvSpPr>
        <p:spPr>
          <a:xfrm>
            <a:off x="7716926" y="240980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78" name="橢圓 65">
            <a:extLst>
              <a:ext uri="{FF2B5EF4-FFF2-40B4-BE49-F238E27FC236}">
                <a16:creationId xmlns:a16="http://schemas.microsoft.com/office/drawing/2014/main" id="{E87FF763-E473-0078-633D-8E5DDAE3FF04}"/>
              </a:ext>
            </a:extLst>
          </p:cNvPr>
          <p:cNvSpPr/>
          <p:nvPr/>
        </p:nvSpPr>
        <p:spPr>
          <a:xfrm>
            <a:off x="7716926" y="38063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79" name="橢圓 66">
            <a:extLst>
              <a:ext uri="{FF2B5EF4-FFF2-40B4-BE49-F238E27FC236}">
                <a16:creationId xmlns:a16="http://schemas.microsoft.com/office/drawing/2014/main" id="{60F74868-EA3F-48EF-D107-6B7AFD7143BB}"/>
              </a:ext>
            </a:extLst>
          </p:cNvPr>
          <p:cNvSpPr/>
          <p:nvPr/>
        </p:nvSpPr>
        <p:spPr>
          <a:xfrm>
            <a:off x="10923607" y="232187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80" name="橢圓 67">
            <a:extLst>
              <a:ext uri="{FF2B5EF4-FFF2-40B4-BE49-F238E27FC236}">
                <a16:creationId xmlns:a16="http://schemas.microsoft.com/office/drawing/2014/main" id="{2F0AB0E0-D9AD-A305-BA66-E195B9214E40}"/>
              </a:ext>
            </a:extLst>
          </p:cNvPr>
          <p:cNvSpPr/>
          <p:nvPr/>
        </p:nvSpPr>
        <p:spPr>
          <a:xfrm>
            <a:off x="10923607" y="31608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81" name="矩形 68">
            <a:extLst>
              <a:ext uri="{FF2B5EF4-FFF2-40B4-BE49-F238E27FC236}">
                <a16:creationId xmlns:a16="http://schemas.microsoft.com/office/drawing/2014/main" id="{F5051318-6077-0B41-D104-ECF41CA0E36D}"/>
              </a:ext>
            </a:extLst>
          </p:cNvPr>
          <p:cNvSpPr/>
          <p:nvPr/>
        </p:nvSpPr>
        <p:spPr>
          <a:xfrm>
            <a:off x="6191773" y="180916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82" name="直線單箭頭接點 70">
            <a:extLst>
              <a:ext uri="{FF2B5EF4-FFF2-40B4-BE49-F238E27FC236}">
                <a16:creationId xmlns:a16="http://schemas.microsoft.com/office/drawing/2014/main" id="{1634C3DB-222A-AF95-9473-1C4DE12C2557}"/>
              </a:ext>
            </a:extLst>
          </p:cNvPr>
          <p:cNvCxnSpPr>
            <a:stCxn id="81" idx="3"/>
            <a:endCxn id="77" idx="2"/>
          </p:cNvCxnSpPr>
          <p:nvPr/>
        </p:nvCxnSpPr>
        <p:spPr>
          <a:xfrm>
            <a:off x="6458108" y="1942337"/>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72">
            <a:extLst>
              <a:ext uri="{FF2B5EF4-FFF2-40B4-BE49-F238E27FC236}">
                <a16:creationId xmlns:a16="http://schemas.microsoft.com/office/drawing/2014/main" id="{687A1F4F-E4C4-2C51-60A7-C47CB8F2C81A}"/>
              </a:ext>
            </a:extLst>
          </p:cNvPr>
          <p:cNvCxnSpPr>
            <a:stCxn id="81" idx="3"/>
            <a:endCxn id="78" idx="2"/>
          </p:cNvCxnSpPr>
          <p:nvPr/>
        </p:nvCxnSpPr>
        <p:spPr>
          <a:xfrm>
            <a:off x="6458108" y="1942337"/>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73">
            <a:extLst>
              <a:ext uri="{FF2B5EF4-FFF2-40B4-BE49-F238E27FC236}">
                <a16:creationId xmlns:a16="http://schemas.microsoft.com/office/drawing/2014/main" id="{7ED8C0F0-D137-31E2-A8CB-E37163014450}"/>
              </a:ext>
            </a:extLst>
          </p:cNvPr>
          <p:cNvCxnSpPr>
            <a:endCxn id="79" idx="2"/>
          </p:cNvCxnSpPr>
          <p:nvPr/>
        </p:nvCxnSpPr>
        <p:spPr>
          <a:xfrm flipV="1">
            <a:off x="9991623" y="2576854"/>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74">
            <a:extLst>
              <a:ext uri="{FF2B5EF4-FFF2-40B4-BE49-F238E27FC236}">
                <a16:creationId xmlns:a16="http://schemas.microsoft.com/office/drawing/2014/main" id="{F7E57F8E-6E11-6C85-EB62-9F20C4662866}"/>
              </a:ext>
            </a:extLst>
          </p:cNvPr>
          <p:cNvCxnSpPr>
            <a:endCxn id="79" idx="2"/>
          </p:cNvCxnSpPr>
          <p:nvPr/>
        </p:nvCxnSpPr>
        <p:spPr>
          <a:xfrm>
            <a:off x="9991621" y="1919998"/>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75">
            <a:extLst>
              <a:ext uri="{FF2B5EF4-FFF2-40B4-BE49-F238E27FC236}">
                <a16:creationId xmlns:a16="http://schemas.microsoft.com/office/drawing/2014/main" id="{47705553-9DA0-60F1-8834-30A159263B82}"/>
              </a:ext>
            </a:extLst>
          </p:cNvPr>
          <p:cNvCxnSpPr>
            <a:endCxn id="80" idx="2"/>
          </p:cNvCxnSpPr>
          <p:nvPr/>
        </p:nvCxnSpPr>
        <p:spPr>
          <a:xfrm>
            <a:off x="9991623" y="1963960"/>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76">
            <a:extLst>
              <a:ext uri="{FF2B5EF4-FFF2-40B4-BE49-F238E27FC236}">
                <a16:creationId xmlns:a16="http://schemas.microsoft.com/office/drawing/2014/main" id="{E224CD96-AC14-6328-F895-F817E8095396}"/>
              </a:ext>
            </a:extLst>
          </p:cNvPr>
          <p:cNvCxnSpPr>
            <a:endCxn id="80" idx="2"/>
          </p:cNvCxnSpPr>
          <p:nvPr/>
        </p:nvCxnSpPr>
        <p:spPr>
          <a:xfrm>
            <a:off x="9991621" y="2718812"/>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橢圓 86">
            <a:extLst>
              <a:ext uri="{FF2B5EF4-FFF2-40B4-BE49-F238E27FC236}">
                <a16:creationId xmlns:a16="http://schemas.microsoft.com/office/drawing/2014/main" id="{4E13053E-3E4D-66EB-4297-D5E7C6BDED63}"/>
              </a:ext>
            </a:extLst>
          </p:cNvPr>
          <p:cNvSpPr/>
          <p:nvPr/>
        </p:nvSpPr>
        <p:spPr>
          <a:xfrm>
            <a:off x="9481667" y="16742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sp>
        <p:nvSpPr>
          <p:cNvPr id="89" name="橢圓 87">
            <a:extLst>
              <a:ext uri="{FF2B5EF4-FFF2-40B4-BE49-F238E27FC236}">
                <a16:creationId xmlns:a16="http://schemas.microsoft.com/office/drawing/2014/main" id="{FD3B6FFC-5D79-FFBA-E139-AE55613E77A6}"/>
              </a:ext>
            </a:extLst>
          </p:cNvPr>
          <p:cNvSpPr/>
          <p:nvPr/>
        </p:nvSpPr>
        <p:spPr>
          <a:xfrm>
            <a:off x="9481667" y="237508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dirty="0">
              <a:solidFill>
                <a:prstClr val="white"/>
              </a:solidFill>
              <a:latin typeface="Calibri" panose="020F0502020204030204"/>
              <a:ea typeface="新細明體" panose="02020500000000000000" pitchFamily="18" charset="-120"/>
            </a:endParaRPr>
          </a:p>
        </p:txBody>
      </p:sp>
      <p:sp>
        <p:nvSpPr>
          <p:cNvPr id="90" name="矩形 89">
            <a:extLst>
              <a:ext uri="{FF2B5EF4-FFF2-40B4-BE49-F238E27FC236}">
                <a16:creationId xmlns:a16="http://schemas.microsoft.com/office/drawing/2014/main" id="{2BCA7A61-2D5D-404D-62F1-505F5C691D09}"/>
              </a:ext>
            </a:extLst>
          </p:cNvPr>
          <p:cNvSpPr/>
          <p:nvPr/>
        </p:nvSpPr>
        <p:spPr>
          <a:xfrm>
            <a:off x="6191773" y="393089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defRPr/>
            </a:pPr>
            <a:endParaRPr lang="zh-TW" altLang="en-US">
              <a:solidFill>
                <a:prstClr val="white"/>
              </a:solidFill>
              <a:latin typeface="Calibri" panose="020F0502020204030204"/>
              <a:ea typeface="新細明體" panose="02020500000000000000" pitchFamily="18" charset="-120"/>
            </a:endParaRPr>
          </a:p>
        </p:txBody>
      </p:sp>
      <p:cxnSp>
        <p:nvCxnSpPr>
          <p:cNvPr id="91" name="直線單箭頭接點 92">
            <a:extLst>
              <a:ext uri="{FF2B5EF4-FFF2-40B4-BE49-F238E27FC236}">
                <a16:creationId xmlns:a16="http://schemas.microsoft.com/office/drawing/2014/main" id="{7052638D-0112-B36E-D9B3-CC998EDF0B5E}"/>
              </a:ext>
            </a:extLst>
          </p:cNvPr>
          <p:cNvCxnSpPr>
            <a:stCxn id="90" idx="3"/>
            <a:endCxn id="78" idx="2"/>
          </p:cNvCxnSpPr>
          <p:nvPr/>
        </p:nvCxnSpPr>
        <p:spPr>
          <a:xfrm flipV="1">
            <a:off x="6458108" y="4061287"/>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5">
            <a:extLst>
              <a:ext uri="{FF2B5EF4-FFF2-40B4-BE49-F238E27FC236}">
                <a16:creationId xmlns:a16="http://schemas.microsoft.com/office/drawing/2014/main" id="{1A422B3A-BDFB-56BD-37B4-7C0698DB7148}"/>
              </a:ext>
            </a:extLst>
          </p:cNvPr>
          <p:cNvCxnSpPr>
            <a:stCxn id="90" idx="3"/>
            <a:endCxn id="77" idx="2"/>
          </p:cNvCxnSpPr>
          <p:nvPr/>
        </p:nvCxnSpPr>
        <p:spPr>
          <a:xfrm flipV="1">
            <a:off x="6458108" y="266477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103">
            <a:extLst>
              <a:ext uri="{FF2B5EF4-FFF2-40B4-BE49-F238E27FC236}">
                <a16:creationId xmlns:a16="http://schemas.microsoft.com/office/drawing/2014/main" id="{46F0C1D4-C2FA-EE5F-677F-DC748C386EE8}"/>
              </a:ext>
            </a:extLst>
          </p:cNvPr>
          <p:cNvCxnSpPr/>
          <p:nvPr/>
        </p:nvCxnSpPr>
        <p:spPr>
          <a:xfrm>
            <a:off x="8226881" y="2630063"/>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109">
            <a:extLst>
              <a:ext uri="{FF2B5EF4-FFF2-40B4-BE49-F238E27FC236}">
                <a16:creationId xmlns:a16="http://schemas.microsoft.com/office/drawing/2014/main" id="{E9A545B2-65B2-EDD3-6B35-8511AAAED84A}"/>
              </a:ext>
            </a:extLst>
          </p:cNvPr>
          <p:cNvCxnSpPr/>
          <p:nvPr/>
        </p:nvCxnSpPr>
        <p:spPr>
          <a:xfrm flipV="1">
            <a:off x="8226881" y="266477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110">
            <a:extLst>
              <a:ext uri="{FF2B5EF4-FFF2-40B4-BE49-F238E27FC236}">
                <a16:creationId xmlns:a16="http://schemas.microsoft.com/office/drawing/2014/main" id="{9750BFF8-01C3-89F1-D88A-BB013652AE09}"/>
              </a:ext>
            </a:extLst>
          </p:cNvPr>
          <p:cNvCxnSpPr/>
          <p:nvPr/>
        </p:nvCxnSpPr>
        <p:spPr>
          <a:xfrm flipV="1">
            <a:off x="8226881" y="1963961"/>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13">
            <a:extLst>
              <a:ext uri="{FF2B5EF4-FFF2-40B4-BE49-F238E27FC236}">
                <a16:creationId xmlns:a16="http://schemas.microsoft.com/office/drawing/2014/main" id="{0340F3C6-C480-CE51-BDB2-8FD691B2B153}"/>
              </a:ext>
            </a:extLst>
          </p:cNvPr>
          <p:cNvCxnSpPr/>
          <p:nvPr/>
        </p:nvCxnSpPr>
        <p:spPr>
          <a:xfrm>
            <a:off x="11449328" y="2589425"/>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114">
            <a:extLst>
              <a:ext uri="{FF2B5EF4-FFF2-40B4-BE49-F238E27FC236}">
                <a16:creationId xmlns:a16="http://schemas.microsoft.com/office/drawing/2014/main" id="{8CF04595-5A62-5AFA-83D8-2163EA393365}"/>
              </a:ext>
            </a:extLst>
          </p:cNvPr>
          <p:cNvCxnSpPr/>
          <p:nvPr/>
        </p:nvCxnSpPr>
        <p:spPr>
          <a:xfrm>
            <a:off x="11449328" y="343030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123">
            <a:extLst>
              <a:ext uri="{FF2B5EF4-FFF2-40B4-BE49-F238E27FC236}">
                <a16:creationId xmlns:a16="http://schemas.microsoft.com/office/drawing/2014/main" id="{4F206F81-2BC6-5255-13A9-70CB9EA6AE84}"/>
              </a:ext>
            </a:extLst>
          </p:cNvPr>
          <p:cNvCxnSpPr/>
          <p:nvPr/>
        </p:nvCxnSpPr>
        <p:spPr>
          <a:xfrm flipV="1">
            <a:off x="8226881" y="1929245"/>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文字方塊 2">
            <a:extLst>
              <a:ext uri="{FF2B5EF4-FFF2-40B4-BE49-F238E27FC236}">
                <a16:creationId xmlns:a16="http://schemas.microsoft.com/office/drawing/2014/main" id="{1B161FDE-89F9-A52C-EE81-449346D344A4}"/>
              </a:ext>
            </a:extLst>
          </p:cNvPr>
          <p:cNvSpPr txBox="1"/>
          <p:nvPr/>
        </p:nvSpPr>
        <p:spPr>
          <a:xfrm>
            <a:off x="9246159" y="3795713"/>
            <a:ext cx="1677448" cy="461665"/>
          </a:xfrm>
          <a:prstGeom prst="rect">
            <a:avLst/>
          </a:prstGeom>
          <a:noFill/>
        </p:spPr>
        <p:txBody>
          <a:bodyPr wrap="square" rtlCol="0">
            <a:spAutoFit/>
          </a:bodyPr>
          <a:lstStyle/>
          <a:p>
            <a:pPr algn="ctr">
              <a:defRPr/>
            </a:pPr>
            <a:r>
              <a:rPr lang="en-US" altLang="zh-TW" sz="2400" dirty="0">
                <a:solidFill>
                  <a:srgbClr val="FF0000"/>
                </a:solidFill>
                <a:latin typeface="Calibri" panose="020F0502020204030204"/>
                <a:ea typeface="新細明體" panose="02020500000000000000" pitchFamily="18" charset="-120"/>
              </a:rPr>
              <a:t>Thinner!</a:t>
            </a:r>
            <a:endParaRPr lang="zh-TW" altLang="en-US" sz="2400" dirty="0">
              <a:solidFill>
                <a:srgbClr val="FF0000"/>
              </a:solidFill>
              <a:latin typeface="Calibri" panose="020F0502020204030204"/>
              <a:ea typeface="新細明體" panose="02020500000000000000" pitchFamily="18" charset="-120"/>
            </a:endParaRPr>
          </a:p>
        </p:txBody>
      </p:sp>
      <p:sp>
        <p:nvSpPr>
          <p:cNvPr id="100" name="文字方塊 116">
            <a:extLst>
              <a:ext uri="{FF2B5EF4-FFF2-40B4-BE49-F238E27FC236}">
                <a16:creationId xmlns:a16="http://schemas.microsoft.com/office/drawing/2014/main" id="{3698C8BB-93C0-8558-BF5E-87BC23663F9F}"/>
              </a:ext>
            </a:extLst>
          </p:cNvPr>
          <p:cNvSpPr txBox="1"/>
          <p:nvPr/>
        </p:nvSpPr>
        <p:spPr>
          <a:xfrm>
            <a:off x="930083" y="4386035"/>
            <a:ext cx="6186273" cy="461665"/>
          </a:xfrm>
          <a:prstGeom prst="rect">
            <a:avLst/>
          </a:prstGeom>
          <a:noFill/>
        </p:spPr>
        <p:txBody>
          <a:bodyPr wrap="square" rtlCol="0">
            <a:spAutoFit/>
          </a:bodyPr>
          <a:lstStyle/>
          <a:p>
            <a:pPr marL="342900" indent="-342900">
              <a:buFont typeface="Wingdings" panose="05000000000000000000" pitchFamily="2" charset="2"/>
              <a:buChar char="Ø"/>
              <a:defRPr/>
            </a:pPr>
            <a:r>
              <a:rPr lang="zh-TW" altLang="en-US" sz="2400" b="1" dirty="0">
                <a:solidFill>
                  <a:prstClr val="black"/>
                </a:solidFill>
                <a:latin typeface="+mn-ea"/>
              </a:rPr>
              <a:t>在学习参数开始之前</a:t>
            </a:r>
            <a:endParaRPr lang="en-US" altLang="zh-TW" sz="2400" b="1" dirty="0">
              <a:solidFill>
                <a:prstClr val="black"/>
              </a:solidFill>
              <a:latin typeface="+mn-ea"/>
            </a:endParaRPr>
          </a:p>
        </p:txBody>
      </p:sp>
      <p:sp>
        <p:nvSpPr>
          <p:cNvPr id="101" name="文字方塊 117">
            <a:extLst>
              <a:ext uri="{FF2B5EF4-FFF2-40B4-BE49-F238E27FC236}">
                <a16:creationId xmlns:a16="http://schemas.microsoft.com/office/drawing/2014/main" id="{C4946881-2114-62AE-C2F6-BDF4CB224F1C}"/>
              </a:ext>
            </a:extLst>
          </p:cNvPr>
          <p:cNvSpPr txBox="1"/>
          <p:nvPr/>
        </p:nvSpPr>
        <p:spPr>
          <a:xfrm>
            <a:off x="1200796" y="4853455"/>
            <a:ext cx="6424841" cy="461665"/>
          </a:xfrm>
          <a:prstGeom prst="rect">
            <a:avLst/>
          </a:prstGeom>
          <a:noFill/>
        </p:spPr>
        <p:txBody>
          <a:bodyPr wrap="square" rtlCol="0">
            <a:spAutoFit/>
          </a:bodyPr>
          <a:lstStyle/>
          <a:p>
            <a:pPr marL="342900" indent="-342900">
              <a:buFont typeface="Wingdings" panose="05000000000000000000" pitchFamily="2" charset="2"/>
              <a:buChar char="l"/>
              <a:defRPr/>
            </a:pPr>
            <a:r>
              <a:rPr lang="zh-TW" altLang="en-US" sz="2400" dirty="0">
                <a:solidFill>
                  <a:prstClr val="black"/>
                </a:solidFill>
                <a:latin typeface="+mn-ea"/>
              </a:rPr>
              <a:t>每个神经元有</a:t>
            </a:r>
            <a:r>
              <a:rPr lang="en-US" altLang="zh-TW" sz="2400" dirty="0">
                <a:solidFill>
                  <a:prstClr val="black"/>
                </a:solidFill>
                <a:latin typeface="+mn-ea"/>
              </a:rPr>
              <a:t>p% </a:t>
            </a:r>
            <a:r>
              <a:rPr lang="zh-TW" altLang="en-US" sz="2400" dirty="0">
                <a:solidFill>
                  <a:prstClr val="black"/>
                </a:solidFill>
                <a:latin typeface="+mn-ea"/>
              </a:rPr>
              <a:t>的概率失活</a:t>
            </a:r>
          </a:p>
        </p:txBody>
      </p:sp>
      <p:sp>
        <p:nvSpPr>
          <p:cNvPr id="102" name="文字方塊 119">
            <a:extLst>
              <a:ext uri="{FF2B5EF4-FFF2-40B4-BE49-F238E27FC236}">
                <a16:creationId xmlns:a16="http://schemas.microsoft.com/office/drawing/2014/main" id="{E8900FC3-FD5E-6DE0-CAB3-9AF095B79718}"/>
              </a:ext>
            </a:extLst>
          </p:cNvPr>
          <p:cNvSpPr txBox="1"/>
          <p:nvPr/>
        </p:nvSpPr>
        <p:spPr>
          <a:xfrm>
            <a:off x="1200796" y="5776450"/>
            <a:ext cx="6174444" cy="461665"/>
          </a:xfrm>
          <a:prstGeom prst="rect">
            <a:avLst/>
          </a:prstGeom>
          <a:noFill/>
        </p:spPr>
        <p:txBody>
          <a:bodyPr wrap="square" rtlCol="0">
            <a:spAutoFit/>
          </a:bodyPr>
          <a:lstStyle/>
          <a:p>
            <a:pPr marL="342900" indent="-342900">
              <a:buFont typeface="Wingdings" panose="05000000000000000000" pitchFamily="2" charset="2"/>
              <a:buChar char="l"/>
              <a:defRPr/>
            </a:pPr>
            <a:r>
              <a:rPr lang="zh-TW" altLang="en-US" sz="2400" dirty="0">
                <a:solidFill>
                  <a:prstClr val="black"/>
                </a:solidFill>
                <a:latin typeface="+mn-ea"/>
              </a:rPr>
              <a:t>再使用新的网络结构进行训练</a:t>
            </a:r>
          </a:p>
        </p:txBody>
      </p:sp>
      <p:sp>
        <p:nvSpPr>
          <p:cNvPr id="103" name="向右箭號 121">
            <a:extLst>
              <a:ext uri="{FF2B5EF4-FFF2-40B4-BE49-F238E27FC236}">
                <a16:creationId xmlns:a16="http://schemas.microsoft.com/office/drawing/2014/main" id="{EE281BDF-C478-3DF2-B045-B7C54A8571EE}"/>
              </a:ext>
            </a:extLst>
          </p:cNvPr>
          <p:cNvSpPr/>
          <p:nvPr/>
        </p:nvSpPr>
        <p:spPr>
          <a:xfrm>
            <a:off x="1663765" y="5351429"/>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mn-ea"/>
            </a:endParaRPr>
          </a:p>
        </p:txBody>
      </p:sp>
      <p:sp>
        <p:nvSpPr>
          <p:cNvPr id="104" name="文字方塊 122">
            <a:extLst>
              <a:ext uri="{FF2B5EF4-FFF2-40B4-BE49-F238E27FC236}">
                <a16:creationId xmlns:a16="http://schemas.microsoft.com/office/drawing/2014/main" id="{7CA86457-175F-CDE9-C473-E3B605DF94FC}"/>
              </a:ext>
            </a:extLst>
          </p:cNvPr>
          <p:cNvSpPr txBox="1"/>
          <p:nvPr/>
        </p:nvSpPr>
        <p:spPr>
          <a:xfrm>
            <a:off x="2482652" y="5276632"/>
            <a:ext cx="5744228" cy="461665"/>
          </a:xfrm>
          <a:prstGeom prst="rect">
            <a:avLst/>
          </a:prstGeom>
          <a:noFill/>
        </p:spPr>
        <p:txBody>
          <a:bodyPr wrap="square" rtlCol="0">
            <a:spAutoFit/>
          </a:bodyPr>
          <a:lstStyle/>
          <a:p>
            <a:pPr>
              <a:defRPr/>
            </a:pPr>
            <a:r>
              <a:rPr lang="zh-TW" altLang="en-US" sz="2400" b="1" dirty="0">
                <a:solidFill>
                  <a:srgbClr val="0000FF"/>
                </a:solidFill>
                <a:latin typeface="+mn-ea"/>
              </a:rPr>
              <a:t>网络结构发生变化</a:t>
            </a:r>
          </a:p>
        </p:txBody>
      </p:sp>
      <p:sp>
        <p:nvSpPr>
          <p:cNvPr id="105" name="文字方塊 39">
            <a:extLst>
              <a:ext uri="{FF2B5EF4-FFF2-40B4-BE49-F238E27FC236}">
                <a16:creationId xmlns:a16="http://schemas.microsoft.com/office/drawing/2014/main" id="{BB94853C-A982-49EE-2BD0-904C28168E2D}"/>
              </a:ext>
            </a:extLst>
          </p:cNvPr>
          <p:cNvSpPr txBox="1"/>
          <p:nvPr/>
        </p:nvSpPr>
        <p:spPr>
          <a:xfrm>
            <a:off x="6755527" y="4704576"/>
            <a:ext cx="4926797"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defRPr/>
            </a:pPr>
            <a:r>
              <a:rPr lang="zh-TW" altLang="en-US" sz="2400" dirty="0">
                <a:solidFill>
                  <a:prstClr val="black"/>
                </a:solidFill>
                <a:latin typeface="+mn-ea"/>
              </a:rPr>
              <a:t>对每一批数据</a:t>
            </a:r>
            <a:r>
              <a:rPr lang="zh-CN" altLang="en-US" sz="2400" dirty="0">
                <a:solidFill>
                  <a:prstClr val="black"/>
                </a:solidFill>
                <a:latin typeface="+mn-ea"/>
              </a:rPr>
              <a:t>，恢复所有神经元，再重新选择失活的神经元</a:t>
            </a:r>
            <a:endParaRPr lang="en-US" altLang="zh-TW" sz="2400" dirty="0">
              <a:solidFill>
                <a:prstClr val="black"/>
              </a:solidFill>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9</a:t>
            </a:fld>
            <a:endParaRPr lang="zh-CN" altLang="en-US" dirty="0"/>
          </a:p>
        </p:txBody>
      </p:sp>
    </p:spTree>
    <p:extLst>
      <p:ext uri="{BB962C8B-B14F-4D97-AF65-F5344CB8AC3E}">
        <p14:creationId xmlns:p14="http://schemas.microsoft.com/office/powerpoint/2010/main" val="401813723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9" grpId="0" animBg="1"/>
      <p:bldP spid="32" grpId="0" animBg="1"/>
      <p:bldP spid="33" grpId="0" animBg="1"/>
      <p:bldP spid="34" grpId="0" animBg="1"/>
      <p:bldP spid="99" grpId="0"/>
      <p:bldP spid="100" grpId="0"/>
      <p:bldP spid="101" grpId="0"/>
      <p:bldP spid="102" grpId="0"/>
      <p:bldP spid="103" grpId="0" animBg="1"/>
      <p:bldP spid="104" grpId="0"/>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64,&quot;width&quot;:1003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66,&quot;width&quot;:886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66,&quot;width&quot;:886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52,&quot;width&quot;:3684}"/>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32540</TotalTime>
  <Words>4829</Words>
  <Application>Microsoft Macintosh PowerPoint</Application>
  <PresentationFormat>Widescreen</PresentationFormat>
  <Paragraphs>589</Paragraphs>
  <Slides>56</Slides>
  <Notes>13</Notes>
  <HiddenSlides>0</HiddenSlides>
  <MMClips>1</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3" baseType="lpstr">
      <vt:lpstr>等线</vt:lpstr>
      <vt:lpstr>微软雅黑</vt:lpstr>
      <vt:lpstr>微软雅黑</vt:lpstr>
      <vt:lpstr>方正大黑简体</vt:lpstr>
      <vt:lpstr>Arial</vt:lpstr>
      <vt:lpstr>Calibri</vt:lpstr>
      <vt:lpstr>Cambria Math</vt:lpstr>
      <vt:lpstr>Century Gothic</vt:lpstr>
      <vt:lpstr>Eras Bold ITC</vt:lpstr>
      <vt:lpstr>Impact</vt:lpstr>
      <vt:lpstr>Lucida Grande</vt:lpstr>
      <vt:lpstr>Segoe UI</vt:lpstr>
      <vt:lpstr>Segoe UI Light</vt:lpstr>
      <vt:lpstr>Wingdings</vt:lpstr>
      <vt:lpstr>Office 主题​​</vt:lpstr>
      <vt:lpstr>1_OfficePLUS</vt:lpstr>
      <vt:lpstr>方程式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1255</cp:revision>
  <dcterms:created xsi:type="dcterms:W3CDTF">2018-12-23T08:46:10Z</dcterms:created>
  <dcterms:modified xsi:type="dcterms:W3CDTF">2023-12-05T00:48:52Z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